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73" r:id="rId9"/>
    <p:sldId id="263" r:id="rId10"/>
    <p:sldId id="264" r:id="rId11"/>
    <p:sldId id="270" r:id="rId12"/>
    <p:sldId id="266" r:id="rId13"/>
    <p:sldId id="272" r:id="rId14"/>
    <p:sldId id="267" r:id="rId15"/>
    <p:sldId id="268" r:id="rId16"/>
    <p:sldId id="269" r:id="rId17"/>
    <p:sldId id="271" r:id="rId18"/>
    <p:sldId id="274" r:id="rId19"/>
    <p:sldId id="275" r:id="rId20"/>
    <p:sldId id="276" r:id="rId21"/>
    <p:sldId id="277" r:id="rId22"/>
    <p:sldId id="287" r:id="rId23"/>
    <p:sldId id="279" r:id="rId24"/>
    <p:sldId id="278" r:id="rId25"/>
    <p:sldId id="281" r:id="rId26"/>
    <p:sldId id="282" r:id="rId27"/>
    <p:sldId id="283" r:id="rId28"/>
    <p:sldId id="285"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316" r:id="rId55"/>
    <p:sldId id="311" r:id="rId56"/>
    <p:sldId id="31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6" d="100"/>
          <a:sy n="66" d="100"/>
        </p:scale>
        <p:origin x="150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20A91570-B27A-4648-B7B7-45801F92FE9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2730255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20A91570-B27A-4648-B7B7-45801F92FE9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4171884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20A91570-B27A-4648-B7B7-45801F92FE9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655455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20A91570-B27A-4648-B7B7-45801F92FE9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1253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20A91570-B27A-4648-B7B7-45801F92FE9C}" type="datetimeFigureOut">
              <a:rPr lang="en-US" smtClean="0"/>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133268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20A91570-B27A-4648-B7B7-45801F92FE9C}"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359398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20A91570-B27A-4648-B7B7-45801F92FE9C}" type="datetimeFigureOut">
              <a:rPr lang="en-US" smtClean="0"/>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115778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20A91570-B27A-4648-B7B7-45801F92FE9C}" type="datetimeFigureOut">
              <a:rPr lang="en-US" smtClean="0"/>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221231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A91570-B27A-4648-B7B7-45801F92FE9C}" type="datetimeFigureOut">
              <a:rPr lang="en-US" smtClean="0"/>
              <a:t>6/28/2022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3390122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20A91570-B27A-4648-B7B7-45801F92FE9C}"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262977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20A91570-B27A-4648-B7B7-45801F92FE9C}" type="datetimeFigureOut">
              <a:rPr lang="en-US" smtClean="0"/>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2B608-D066-6B4D-BCD3-3155B7A8D7E5}" type="slidenum">
              <a:rPr lang="en-US" smtClean="0"/>
              <a:t>‹#›</a:t>
            </a:fld>
            <a:endParaRPr lang="en-US"/>
          </a:p>
        </p:txBody>
      </p:sp>
    </p:spTree>
    <p:extLst>
      <p:ext uri="{BB962C8B-B14F-4D97-AF65-F5344CB8AC3E}">
        <p14:creationId xmlns:p14="http://schemas.microsoft.com/office/powerpoint/2010/main" val="348606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91570-B27A-4648-B7B7-45801F92FE9C}" type="datetimeFigureOut">
              <a:rPr lang="en-US" smtClean="0"/>
              <a:t>6/28/2022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2B608-D066-6B4D-BCD3-3155B7A8D7E5}" type="slidenum">
              <a:rPr lang="en-US" smtClean="0"/>
              <a:t>‹#›</a:t>
            </a:fld>
            <a:endParaRPr lang="en-US"/>
          </a:p>
        </p:txBody>
      </p:sp>
    </p:spTree>
    <p:extLst>
      <p:ext uri="{BB962C8B-B14F-4D97-AF65-F5344CB8AC3E}">
        <p14:creationId xmlns:p14="http://schemas.microsoft.com/office/powerpoint/2010/main" val="342606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7354"/>
            <a:ext cx="7772400" cy="1470025"/>
          </a:xfrm>
        </p:spPr>
        <p:txBody>
          <a:bodyPr/>
          <a:lstStyle/>
          <a:p>
            <a:r>
              <a:rPr lang="en-US" dirty="0">
                <a:solidFill>
                  <a:srgbClr val="008000"/>
                </a:solidFill>
                <a:latin typeface="Arial"/>
                <a:cs typeface="Arial"/>
              </a:rPr>
              <a:t>Ionic and Covalent Bonding</a:t>
            </a:r>
          </a:p>
        </p:txBody>
      </p:sp>
      <p:sp>
        <p:nvSpPr>
          <p:cNvPr id="5" name="TextBox 4"/>
          <p:cNvSpPr txBox="1"/>
          <p:nvPr/>
        </p:nvSpPr>
        <p:spPr>
          <a:xfrm>
            <a:off x="3182430" y="1676785"/>
            <a:ext cx="5727998" cy="5097293"/>
          </a:xfrm>
          <a:prstGeom prst="rect">
            <a:avLst/>
          </a:prstGeom>
          <a:noFill/>
        </p:spPr>
        <p:txBody>
          <a:bodyPr wrap="square" rtlCol="0">
            <a:spAutoFit/>
          </a:bodyPr>
          <a:lstStyle/>
          <a:p>
            <a:pPr>
              <a:lnSpc>
                <a:spcPct val="110000"/>
              </a:lnSpc>
            </a:pPr>
            <a:r>
              <a:rPr lang="en-US" sz="2200" b="1" dirty="0">
                <a:latin typeface="Arial"/>
                <a:cs typeface="Arial"/>
              </a:rPr>
              <a:t>Ionic Bonds</a:t>
            </a:r>
          </a:p>
          <a:p>
            <a:pPr marL="285750" indent="-285750">
              <a:lnSpc>
                <a:spcPct val="110000"/>
              </a:lnSpc>
              <a:buFontTx/>
              <a:buChar char="-"/>
            </a:pPr>
            <a:r>
              <a:rPr lang="en-US" sz="2200" dirty="0">
                <a:latin typeface="Arial"/>
                <a:cs typeface="Arial"/>
              </a:rPr>
              <a:t>Describing Ionic Bonds</a:t>
            </a:r>
          </a:p>
          <a:p>
            <a:pPr marL="285750" indent="-285750">
              <a:lnSpc>
                <a:spcPct val="110000"/>
              </a:lnSpc>
              <a:buFontTx/>
              <a:buChar char="-"/>
            </a:pPr>
            <a:r>
              <a:rPr lang="en-US" sz="2200" dirty="0">
                <a:latin typeface="Arial"/>
                <a:cs typeface="Arial"/>
              </a:rPr>
              <a:t>Electron Configurations of Ions</a:t>
            </a:r>
          </a:p>
          <a:p>
            <a:pPr marL="285750" indent="-285750">
              <a:lnSpc>
                <a:spcPct val="110000"/>
              </a:lnSpc>
              <a:buFontTx/>
              <a:buChar char="-"/>
            </a:pPr>
            <a:r>
              <a:rPr lang="en-US" sz="2200" dirty="0">
                <a:latin typeface="Arial"/>
                <a:cs typeface="Arial"/>
              </a:rPr>
              <a:t>Ionic Radii</a:t>
            </a:r>
          </a:p>
          <a:p>
            <a:pPr>
              <a:lnSpc>
                <a:spcPct val="110000"/>
              </a:lnSpc>
            </a:pPr>
            <a:endParaRPr lang="en-US" sz="1000" dirty="0">
              <a:latin typeface="Arial"/>
              <a:cs typeface="Arial"/>
            </a:endParaRPr>
          </a:p>
          <a:p>
            <a:pPr>
              <a:lnSpc>
                <a:spcPct val="110000"/>
              </a:lnSpc>
            </a:pPr>
            <a:r>
              <a:rPr lang="en-US" sz="2200" b="1" dirty="0">
                <a:latin typeface="Arial"/>
                <a:cs typeface="Arial"/>
              </a:rPr>
              <a:t>Covalent Bonds</a:t>
            </a:r>
          </a:p>
          <a:p>
            <a:pPr marL="285750" indent="-285750">
              <a:lnSpc>
                <a:spcPct val="110000"/>
              </a:lnSpc>
              <a:buFontTx/>
              <a:buChar char="-"/>
            </a:pPr>
            <a:r>
              <a:rPr lang="en-US" sz="2200" dirty="0">
                <a:latin typeface="Arial"/>
                <a:cs typeface="Arial"/>
              </a:rPr>
              <a:t>Describing Covalent Bonds</a:t>
            </a:r>
          </a:p>
          <a:p>
            <a:pPr marL="285750" indent="-285750">
              <a:lnSpc>
                <a:spcPct val="110000"/>
              </a:lnSpc>
              <a:buFontTx/>
              <a:buChar char="-"/>
            </a:pPr>
            <a:r>
              <a:rPr lang="en-US" sz="2200" dirty="0">
                <a:latin typeface="Arial"/>
                <a:cs typeface="Arial"/>
              </a:rPr>
              <a:t>Polar Covalent Bonds; Electronegativity</a:t>
            </a:r>
          </a:p>
          <a:p>
            <a:pPr marL="285750" indent="-285750">
              <a:lnSpc>
                <a:spcPct val="110000"/>
              </a:lnSpc>
              <a:buFontTx/>
              <a:buChar char="-"/>
            </a:pPr>
            <a:r>
              <a:rPr lang="en-US" sz="2200" dirty="0">
                <a:latin typeface="Arial"/>
                <a:cs typeface="Arial"/>
              </a:rPr>
              <a:t>Writing Lewis Electron-Dot Formulas</a:t>
            </a:r>
          </a:p>
          <a:p>
            <a:pPr marL="285750" indent="-285750">
              <a:lnSpc>
                <a:spcPct val="110000"/>
              </a:lnSpc>
              <a:buFontTx/>
              <a:buChar char="-"/>
            </a:pPr>
            <a:r>
              <a:rPr lang="en-US" sz="2200" dirty="0">
                <a:latin typeface="Arial"/>
                <a:cs typeface="Arial"/>
              </a:rPr>
              <a:t>Delocalized Bonding: Resonance</a:t>
            </a:r>
          </a:p>
          <a:p>
            <a:pPr marL="285750" indent="-285750">
              <a:lnSpc>
                <a:spcPct val="110000"/>
              </a:lnSpc>
              <a:buFontTx/>
              <a:buChar char="-"/>
            </a:pPr>
            <a:r>
              <a:rPr lang="en-US" sz="2200" dirty="0">
                <a:latin typeface="Arial"/>
                <a:cs typeface="Arial"/>
              </a:rPr>
              <a:t>Exceptions to the Octet Rule</a:t>
            </a:r>
          </a:p>
          <a:p>
            <a:pPr marL="285750" indent="-285750">
              <a:lnSpc>
                <a:spcPct val="110000"/>
              </a:lnSpc>
              <a:buFontTx/>
              <a:buChar char="-"/>
            </a:pPr>
            <a:r>
              <a:rPr lang="en-US" sz="2200" dirty="0">
                <a:latin typeface="Arial"/>
                <a:cs typeface="Arial"/>
              </a:rPr>
              <a:t>Formal Charge and Lewis Formulas</a:t>
            </a:r>
          </a:p>
          <a:p>
            <a:pPr marL="285750" indent="-285750">
              <a:lnSpc>
                <a:spcPct val="110000"/>
              </a:lnSpc>
              <a:buFontTx/>
              <a:buChar char="-"/>
            </a:pPr>
            <a:r>
              <a:rPr lang="en-US" sz="2200" dirty="0">
                <a:latin typeface="Arial"/>
                <a:cs typeface="Arial"/>
              </a:rPr>
              <a:t>Bond Length and Bond Order</a:t>
            </a:r>
          </a:p>
          <a:p>
            <a:pPr marL="285750" indent="-285750">
              <a:lnSpc>
                <a:spcPct val="110000"/>
              </a:lnSpc>
              <a:buFontTx/>
              <a:buChar char="-"/>
            </a:pPr>
            <a:r>
              <a:rPr lang="en-US" sz="2200" dirty="0">
                <a:latin typeface="Arial"/>
                <a:cs typeface="Arial"/>
              </a:rPr>
              <a:t>Bond Energy</a:t>
            </a:r>
          </a:p>
        </p:txBody>
      </p:sp>
    </p:spTree>
    <p:extLst>
      <p:ext uri="{BB962C8B-B14F-4D97-AF65-F5344CB8AC3E}">
        <p14:creationId xmlns:p14="http://schemas.microsoft.com/office/powerpoint/2010/main" val="126605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Lewis Formulas</a:t>
            </a:r>
            <a:endParaRPr lang="en-US" sz="3600" baseline="-25000" dirty="0">
              <a:solidFill>
                <a:srgbClr val="008000"/>
              </a:solidFill>
              <a:latin typeface="Arial"/>
              <a:cs typeface="Arial"/>
            </a:endParaRPr>
          </a:p>
        </p:txBody>
      </p:sp>
      <p:sp>
        <p:nvSpPr>
          <p:cNvPr id="2" name="Rectangle 1"/>
          <p:cNvSpPr/>
          <p:nvPr/>
        </p:nvSpPr>
        <p:spPr>
          <a:xfrm>
            <a:off x="457200" y="1417638"/>
            <a:ext cx="8229600" cy="1948738"/>
          </a:xfrm>
          <a:prstGeom prst="rect">
            <a:avLst/>
          </a:prstGeom>
        </p:spPr>
        <p:txBody>
          <a:bodyPr wrap="square">
            <a:spAutoFit/>
          </a:bodyPr>
          <a:lstStyle/>
          <a:p>
            <a:pPr>
              <a:lnSpc>
                <a:spcPct val="110000"/>
              </a:lnSpc>
            </a:pPr>
            <a:r>
              <a:rPr lang="en-US" sz="2200" i="1" dirty="0">
                <a:latin typeface="Arial"/>
                <a:cs typeface="Arial"/>
              </a:rPr>
              <a:t>A formula using dots to represent valence electrons </a:t>
            </a:r>
            <a:r>
              <a:rPr lang="en-US" sz="2200" dirty="0">
                <a:latin typeface="Arial"/>
                <a:cs typeface="Arial"/>
              </a:rPr>
              <a:t>is called a Lewis electron-dot formula. An electron pair represented by a pair of dots in such a formula is either a bonding pair </a:t>
            </a:r>
            <a:r>
              <a:rPr lang="en-US" sz="2200" i="1" dirty="0">
                <a:latin typeface="Arial"/>
                <a:cs typeface="Arial"/>
              </a:rPr>
              <a:t>(an electron pair shared between two atoms) </a:t>
            </a:r>
            <a:r>
              <a:rPr lang="en-US" sz="2200" dirty="0">
                <a:latin typeface="Arial"/>
                <a:cs typeface="Arial"/>
              </a:rPr>
              <a:t>or a lone, or nonbonding, pair </a:t>
            </a:r>
            <a:r>
              <a:rPr lang="en-US" sz="2200" i="1" dirty="0">
                <a:latin typeface="Arial"/>
                <a:cs typeface="Arial"/>
              </a:rPr>
              <a:t>(an electron pair that remains on one atom and is not shared)</a:t>
            </a:r>
            <a:r>
              <a:rPr lang="en-US" sz="2200" dirty="0">
                <a:latin typeface="Arial"/>
                <a:cs typeface="Arial"/>
              </a:rPr>
              <a:t>.</a:t>
            </a:r>
          </a:p>
        </p:txBody>
      </p:sp>
      <p:pic>
        <p:nvPicPr>
          <p:cNvPr id="3" name="Picture 2"/>
          <p:cNvPicPr>
            <a:picLocks noChangeAspect="1"/>
          </p:cNvPicPr>
          <p:nvPr/>
        </p:nvPicPr>
        <p:blipFill>
          <a:blip r:embed="rId2"/>
          <a:stretch>
            <a:fillRect/>
          </a:stretch>
        </p:blipFill>
        <p:spPr>
          <a:xfrm>
            <a:off x="2497667" y="3626555"/>
            <a:ext cx="3245556" cy="1342756"/>
          </a:xfrm>
          <a:prstGeom prst="rect">
            <a:avLst/>
          </a:prstGeom>
        </p:spPr>
      </p:pic>
      <p:pic>
        <p:nvPicPr>
          <p:cNvPr id="6" name="Picture 5"/>
          <p:cNvPicPr>
            <a:picLocks noChangeAspect="1"/>
          </p:cNvPicPr>
          <p:nvPr/>
        </p:nvPicPr>
        <p:blipFill>
          <a:blip r:embed="rId3"/>
          <a:stretch>
            <a:fillRect/>
          </a:stretch>
        </p:blipFill>
        <p:spPr>
          <a:xfrm>
            <a:off x="1919111" y="5372100"/>
            <a:ext cx="4219222" cy="905091"/>
          </a:xfrm>
          <a:prstGeom prst="rect">
            <a:avLst/>
          </a:prstGeom>
        </p:spPr>
      </p:pic>
    </p:spTree>
    <p:extLst>
      <p:ext uri="{BB962C8B-B14F-4D97-AF65-F5344CB8AC3E}">
        <p14:creationId xmlns:p14="http://schemas.microsoft.com/office/powerpoint/2010/main" val="4096079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Polar Covalent Bonds; Electronegativity</a:t>
            </a:r>
            <a:endParaRPr lang="en-US" sz="3600" baseline="-25000" dirty="0">
              <a:solidFill>
                <a:srgbClr val="008000"/>
              </a:solidFill>
              <a:latin typeface="Arial"/>
              <a:cs typeface="Arial"/>
            </a:endParaRPr>
          </a:p>
        </p:txBody>
      </p:sp>
      <p:sp>
        <p:nvSpPr>
          <p:cNvPr id="2" name="Rectangle 1"/>
          <p:cNvSpPr/>
          <p:nvPr/>
        </p:nvSpPr>
        <p:spPr>
          <a:xfrm>
            <a:off x="457200" y="1276528"/>
            <a:ext cx="8229600" cy="4515082"/>
          </a:xfrm>
          <a:prstGeom prst="rect">
            <a:avLst/>
          </a:prstGeom>
        </p:spPr>
        <p:txBody>
          <a:bodyPr wrap="square">
            <a:spAutoFit/>
          </a:bodyPr>
          <a:lstStyle/>
          <a:p>
            <a:pPr>
              <a:lnSpc>
                <a:spcPct val="110000"/>
              </a:lnSpc>
            </a:pPr>
            <a:r>
              <a:rPr lang="en-US" sz="2200" dirty="0">
                <a:latin typeface="Arial"/>
                <a:cs typeface="Arial"/>
              </a:rPr>
              <a:t>A polar covalent bond (or simply </a:t>
            </a:r>
            <a:r>
              <a:rPr lang="en-US" sz="2200" i="1" dirty="0">
                <a:latin typeface="Arial"/>
                <a:cs typeface="Arial"/>
              </a:rPr>
              <a:t>polar bond</a:t>
            </a:r>
            <a:r>
              <a:rPr lang="en-US" sz="2200" dirty="0">
                <a:latin typeface="Arial"/>
                <a:cs typeface="Arial"/>
              </a:rPr>
              <a:t>) is </a:t>
            </a:r>
            <a:r>
              <a:rPr lang="en-US" sz="2200" i="1" dirty="0">
                <a:latin typeface="Arial"/>
                <a:cs typeface="Arial"/>
              </a:rPr>
              <a:t>a covalent bond in which the bonding electrons spend more time near one atom than the other. </a:t>
            </a:r>
          </a:p>
          <a:p>
            <a:pPr>
              <a:lnSpc>
                <a:spcPct val="110000"/>
              </a:lnSpc>
            </a:pPr>
            <a:endParaRPr lang="en-US" sz="2200" i="1" dirty="0">
              <a:latin typeface="Arial"/>
              <a:cs typeface="Arial"/>
            </a:endParaRPr>
          </a:p>
          <a:p>
            <a:pPr>
              <a:lnSpc>
                <a:spcPct val="110000"/>
              </a:lnSpc>
            </a:pPr>
            <a:endParaRPr lang="en-US" sz="2200" i="1" dirty="0">
              <a:latin typeface="Arial"/>
              <a:cs typeface="Arial"/>
            </a:endParaRPr>
          </a:p>
          <a:p>
            <a:pPr>
              <a:lnSpc>
                <a:spcPct val="110000"/>
              </a:lnSpc>
            </a:pPr>
            <a:endParaRPr lang="en-US" sz="2200" i="1" dirty="0">
              <a:latin typeface="Arial"/>
              <a:cs typeface="Arial"/>
            </a:endParaRPr>
          </a:p>
          <a:p>
            <a:pPr>
              <a:lnSpc>
                <a:spcPct val="110000"/>
              </a:lnSpc>
            </a:pPr>
            <a:endParaRPr lang="en-US" sz="2200" i="1" dirty="0">
              <a:latin typeface="Arial"/>
              <a:cs typeface="Arial"/>
            </a:endParaRPr>
          </a:p>
          <a:p>
            <a:r>
              <a:rPr lang="en-US" sz="2200" dirty="0">
                <a:latin typeface="Arial"/>
                <a:cs typeface="Arial"/>
              </a:rPr>
              <a:t>Electronegativity is </a:t>
            </a:r>
            <a:r>
              <a:rPr lang="en-US" sz="2200" i="1" dirty="0">
                <a:latin typeface="Arial"/>
                <a:cs typeface="Arial"/>
              </a:rPr>
              <a:t>a measure of the ability of an atom in a molecule to draw bonding electrons to itself. </a:t>
            </a:r>
          </a:p>
          <a:p>
            <a:endParaRPr lang="en-US" sz="800" dirty="0">
              <a:latin typeface="Arial"/>
              <a:cs typeface="Arial"/>
            </a:endParaRPr>
          </a:p>
          <a:p>
            <a:r>
              <a:rPr lang="en-US" sz="2200" dirty="0">
                <a:latin typeface="Arial"/>
                <a:cs typeface="Arial"/>
              </a:rPr>
              <a:t>Several electronegativity scales have been proposed. In 1934 Robert S. </a:t>
            </a:r>
            <a:r>
              <a:rPr lang="en-US" sz="2200" dirty="0" err="1">
                <a:latin typeface="Arial"/>
                <a:cs typeface="Arial"/>
              </a:rPr>
              <a:t>Mulliken</a:t>
            </a:r>
            <a:r>
              <a:rPr lang="en-US" sz="2200" dirty="0">
                <a:latin typeface="Arial"/>
                <a:cs typeface="Arial"/>
              </a:rPr>
              <a:t> suggested on theoretical grounds that the electronegativity (</a:t>
            </a:r>
            <a:r>
              <a:rPr lang="en-US" sz="2200" i="1" dirty="0">
                <a:latin typeface="Arial"/>
                <a:cs typeface="Arial"/>
              </a:rPr>
              <a:t>X</a:t>
            </a:r>
            <a:r>
              <a:rPr lang="en-US" sz="2200" dirty="0">
                <a:latin typeface="Arial"/>
                <a:cs typeface="Arial"/>
              </a:rPr>
              <a:t>) of an atom be given as:</a:t>
            </a:r>
            <a:endParaRPr lang="en-US" sz="2200" i="1" dirty="0">
              <a:latin typeface="Arial"/>
              <a:cs typeface="Arial"/>
            </a:endParaRPr>
          </a:p>
        </p:txBody>
      </p:sp>
      <p:pic>
        <p:nvPicPr>
          <p:cNvPr id="4" name="Picture 3"/>
          <p:cNvPicPr>
            <a:picLocks noChangeAspect="1"/>
          </p:cNvPicPr>
          <p:nvPr/>
        </p:nvPicPr>
        <p:blipFill>
          <a:blip r:embed="rId2"/>
          <a:stretch>
            <a:fillRect/>
          </a:stretch>
        </p:blipFill>
        <p:spPr>
          <a:xfrm>
            <a:off x="3386668" y="2254621"/>
            <a:ext cx="3683000" cy="1515678"/>
          </a:xfrm>
          <a:prstGeom prst="rect">
            <a:avLst/>
          </a:prstGeom>
        </p:spPr>
      </p:pic>
      <p:pic>
        <p:nvPicPr>
          <p:cNvPr id="7" name="Picture 6"/>
          <p:cNvPicPr>
            <a:picLocks noChangeAspect="1"/>
          </p:cNvPicPr>
          <p:nvPr/>
        </p:nvPicPr>
        <p:blipFill>
          <a:blip r:embed="rId3"/>
          <a:stretch>
            <a:fillRect/>
          </a:stretch>
        </p:blipFill>
        <p:spPr>
          <a:xfrm>
            <a:off x="4938420" y="5774052"/>
            <a:ext cx="2342914" cy="880670"/>
          </a:xfrm>
          <a:prstGeom prst="rect">
            <a:avLst/>
          </a:prstGeom>
        </p:spPr>
      </p:pic>
    </p:spTree>
    <p:extLst>
      <p:ext uri="{BB962C8B-B14F-4D97-AF65-F5344CB8AC3E}">
        <p14:creationId xmlns:p14="http://schemas.microsoft.com/office/powerpoint/2010/main" val="316827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Octet Rule</a:t>
            </a:r>
            <a:endParaRPr lang="en-US" sz="3600" baseline="-25000" dirty="0">
              <a:solidFill>
                <a:srgbClr val="008000"/>
              </a:solidFill>
              <a:latin typeface="Arial"/>
              <a:cs typeface="Arial"/>
            </a:endParaRPr>
          </a:p>
        </p:txBody>
      </p:sp>
      <p:sp>
        <p:nvSpPr>
          <p:cNvPr id="2" name="Rectangle 1"/>
          <p:cNvSpPr/>
          <p:nvPr/>
        </p:nvSpPr>
        <p:spPr>
          <a:xfrm>
            <a:off x="457200" y="1417638"/>
            <a:ext cx="8229600" cy="1304973"/>
          </a:xfrm>
          <a:prstGeom prst="rect">
            <a:avLst/>
          </a:prstGeom>
        </p:spPr>
        <p:txBody>
          <a:bodyPr wrap="square">
            <a:spAutoFit/>
          </a:bodyPr>
          <a:lstStyle/>
          <a:p>
            <a:pPr>
              <a:lnSpc>
                <a:spcPct val="110000"/>
              </a:lnSpc>
            </a:pPr>
            <a:r>
              <a:rPr lang="en-US" sz="2400" i="1" dirty="0">
                <a:latin typeface="Arial"/>
                <a:cs typeface="Arial"/>
              </a:rPr>
              <a:t>The tendency of atoms in molecules to have eight electrons in their valence shells (two for hydrogen atoms) </a:t>
            </a:r>
            <a:r>
              <a:rPr lang="en-US" sz="2400" dirty="0">
                <a:latin typeface="Arial"/>
                <a:cs typeface="Arial"/>
              </a:rPr>
              <a:t>is known as the octet rule.</a:t>
            </a:r>
            <a:endParaRPr lang="en-US" sz="2200" dirty="0">
              <a:latin typeface="Arial"/>
              <a:cs typeface="Arial"/>
            </a:endParaRPr>
          </a:p>
        </p:txBody>
      </p:sp>
      <p:pic>
        <p:nvPicPr>
          <p:cNvPr id="4" name="Picture 3"/>
          <p:cNvPicPr>
            <a:picLocks noChangeAspect="1"/>
          </p:cNvPicPr>
          <p:nvPr/>
        </p:nvPicPr>
        <p:blipFill>
          <a:blip r:embed="rId2"/>
          <a:stretch>
            <a:fillRect/>
          </a:stretch>
        </p:blipFill>
        <p:spPr>
          <a:xfrm>
            <a:off x="2432998" y="2968910"/>
            <a:ext cx="4271189" cy="1171363"/>
          </a:xfrm>
          <a:prstGeom prst="rect">
            <a:avLst/>
          </a:prstGeom>
        </p:spPr>
      </p:pic>
      <p:pic>
        <p:nvPicPr>
          <p:cNvPr id="7" name="Picture 6"/>
          <p:cNvPicPr>
            <a:picLocks noChangeAspect="1"/>
          </p:cNvPicPr>
          <p:nvPr/>
        </p:nvPicPr>
        <p:blipFill>
          <a:blip r:embed="rId3"/>
          <a:stretch>
            <a:fillRect/>
          </a:stretch>
        </p:blipFill>
        <p:spPr>
          <a:xfrm>
            <a:off x="2158999" y="4334868"/>
            <a:ext cx="4871156" cy="1757045"/>
          </a:xfrm>
          <a:prstGeom prst="rect">
            <a:avLst/>
          </a:prstGeom>
        </p:spPr>
      </p:pic>
      <p:sp>
        <p:nvSpPr>
          <p:cNvPr id="8" name="TextBox 7"/>
          <p:cNvSpPr txBox="1"/>
          <p:nvPr/>
        </p:nvSpPr>
        <p:spPr>
          <a:xfrm>
            <a:off x="2130778" y="6235891"/>
            <a:ext cx="5165446" cy="461665"/>
          </a:xfrm>
          <a:prstGeom prst="rect">
            <a:avLst/>
          </a:prstGeom>
          <a:noFill/>
        </p:spPr>
        <p:txBody>
          <a:bodyPr wrap="none" rtlCol="0">
            <a:spAutoFit/>
          </a:bodyPr>
          <a:lstStyle/>
          <a:p>
            <a:r>
              <a:rPr lang="en-US" sz="2400" dirty="0"/>
              <a:t>Lewis formula or electron – dot formula</a:t>
            </a:r>
          </a:p>
        </p:txBody>
      </p:sp>
    </p:spTree>
    <p:extLst>
      <p:ext uri="{BB962C8B-B14F-4D97-AF65-F5344CB8AC3E}">
        <p14:creationId xmlns:p14="http://schemas.microsoft.com/office/powerpoint/2010/main" val="103817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Exception to the Octet Rule</a:t>
            </a:r>
            <a:endParaRPr lang="en-US" sz="3600" baseline="-25000" dirty="0">
              <a:solidFill>
                <a:srgbClr val="008000"/>
              </a:solidFill>
              <a:latin typeface="Arial"/>
              <a:cs typeface="Arial"/>
            </a:endParaRPr>
          </a:p>
        </p:txBody>
      </p:sp>
      <p:sp>
        <p:nvSpPr>
          <p:cNvPr id="2" name="Rectangle 1"/>
          <p:cNvSpPr/>
          <p:nvPr/>
        </p:nvSpPr>
        <p:spPr>
          <a:xfrm>
            <a:off x="457200" y="1417638"/>
            <a:ext cx="8229600" cy="1304973"/>
          </a:xfrm>
          <a:prstGeom prst="rect">
            <a:avLst/>
          </a:prstGeom>
        </p:spPr>
        <p:txBody>
          <a:bodyPr wrap="square">
            <a:spAutoFit/>
          </a:bodyPr>
          <a:lstStyle/>
          <a:p>
            <a:pPr>
              <a:lnSpc>
                <a:spcPct val="110000"/>
              </a:lnSpc>
            </a:pPr>
            <a:r>
              <a:rPr lang="en-US" sz="2400" i="1" dirty="0">
                <a:latin typeface="Arial"/>
                <a:cs typeface="Arial"/>
              </a:rPr>
              <a:t>The tendency of atoms in molecules to have eight electrons in their valence shells (two for hydrogen atoms) </a:t>
            </a:r>
            <a:r>
              <a:rPr lang="en-US" sz="2400" dirty="0">
                <a:latin typeface="Arial"/>
                <a:cs typeface="Arial"/>
              </a:rPr>
              <a:t>is known as the octet rule.</a:t>
            </a:r>
            <a:endParaRPr lang="en-US" sz="2200" dirty="0">
              <a:latin typeface="Arial"/>
              <a:cs typeface="Arial"/>
            </a:endParaRPr>
          </a:p>
        </p:txBody>
      </p:sp>
      <p:sp>
        <p:nvSpPr>
          <p:cNvPr id="8" name="TextBox 7"/>
          <p:cNvSpPr txBox="1"/>
          <p:nvPr/>
        </p:nvSpPr>
        <p:spPr>
          <a:xfrm>
            <a:off x="5796806" y="5774226"/>
            <a:ext cx="2384186" cy="461665"/>
          </a:xfrm>
          <a:prstGeom prst="rect">
            <a:avLst/>
          </a:prstGeom>
          <a:noFill/>
        </p:spPr>
        <p:txBody>
          <a:bodyPr wrap="none" rtlCol="0">
            <a:spAutoFit/>
          </a:bodyPr>
          <a:lstStyle/>
          <a:p>
            <a:r>
              <a:rPr lang="en-US" sz="2400" dirty="0"/>
              <a:t>and a lot more…..</a:t>
            </a:r>
          </a:p>
        </p:txBody>
      </p:sp>
      <p:pic>
        <p:nvPicPr>
          <p:cNvPr id="3" name="Picture 2"/>
          <p:cNvPicPr>
            <a:picLocks noChangeAspect="1"/>
          </p:cNvPicPr>
          <p:nvPr/>
        </p:nvPicPr>
        <p:blipFill>
          <a:blip r:embed="rId2"/>
          <a:stretch>
            <a:fillRect/>
          </a:stretch>
        </p:blipFill>
        <p:spPr>
          <a:xfrm>
            <a:off x="6072792" y="3172177"/>
            <a:ext cx="2108200" cy="1981200"/>
          </a:xfrm>
          <a:prstGeom prst="rect">
            <a:avLst/>
          </a:prstGeom>
        </p:spPr>
      </p:pic>
      <p:pic>
        <p:nvPicPr>
          <p:cNvPr id="6" name="Picture 5"/>
          <p:cNvPicPr>
            <a:picLocks noChangeAspect="1"/>
          </p:cNvPicPr>
          <p:nvPr/>
        </p:nvPicPr>
        <p:blipFill>
          <a:blip r:embed="rId3"/>
          <a:stretch>
            <a:fillRect/>
          </a:stretch>
        </p:blipFill>
        <p:spPr>
          <a:xfrm>
            <a:off x="3584219" y="3149970"/>
            <a:ext cx="1629833" cy="2144517"/>
          </a:xfrm>
          <a:prstGeom prst="rect">
            <a:avLst/>
          </a:prstGeom>
        </p:spPr>
      </p:pic>
      <p:pic>
        <p:nvPicPr>
          <p:cNvPr id="9" name="Picture 8"/>
          <p:cNvPicPr>
            <a:picLocks noChangeAspect="1"/>
          </p:cNvPicPr>
          <p:nvPr/>
        </p:nvPicPr>
        <p:blipFill>
          <a:blip r:embed="rId4"/>
          <a:stretch>
            <a:fillRect/>
          </a:stretch>
        </p:blipFill>
        <p:spPr>
          <a:xfrm>
            <a:off x="800100" y="3872090"/>
            <a:ext cx="1697567" cy="783492"/>
          </a:xfrm>
          <a:prstGeom prst="rect">
            <a:avLst/>
          </a:prstGeom>
        </p:spPr>
      </p:pic>
    </p:spTree>
    <p:extLst>
      <p:ext uri="{BB962C8B-B14F-4D97-AF65-F5344CB8AC3E}">
        <p14:creationId xmlns:p14="http://schemas.microsoft.com/office/powerpoint/2010/main" val="217945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2064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Delocalized Bonding: Resonance</a:t>
            </a:r>
            <a:endParaRPr lang="en-US" sz="3600" baseline="-25000" dirty="0">
              <a:solidFill>
                <a:srgbClr val="008000"/>
              </a:solidFill>
              <a:latin typeface="Arial"/>
              <a:cs typeface="Arial"/>
            </a:endParaRPr>
          </a:p>
        </p:txBody>
      </p:sp>
      <p:sp>
        <p:nvSpPr>
          <p:cNvPr id="2" name="Rectangle 1"/>
          <p:cNvSpPr/>
          <p:nvPr/>
        </p:nvSpPr>
        <p:spPr>
          <a:xfrm>
            <a:off x="457200" y="1248306"/>
            <a:ext cx="8229600" cy="4339650"/>
          </a:xfrm>
          <a:prstGeom prst="rect">
            <a:avLst/>
          </a:prstGeom>
        </p:spPr>
        <p:txBody>
          <a:bodyPr wrap="square">
            <a:spAutoFit/>
          </a:bodyPr>
          <a:lstStyle/>
          <a:p>
            <a:r>
              <a:rPr lang="en-US" sz="2400" dirty="0"/>
              <a:t>delocalized bonding is </a:t>
            </a:r>
            <a:r>
              <a:rPr lang="en-US" sz="2400" i="1" dirty="0"/>
              <a:t>a type of bonding in which a bonding pair of electrons is spread over a number of atoms rather than localized between two.</a:t>
            </a:r>
          </a:p>
          <a:p>
            <a:endParaRPr lang="en-US" sz="1200" i="1" dirty="0">
              <a:latin typeface="Arial"/>
              <a:cs typeface="Arial"/>
            </a:endParaRPr>
          </a:p>
          <a:p>
            <a:r>
              <a:rPr lang="en-US" sz="2400" i="1" dirty="0"/>
              <a:t>The electron structure of a molecule having delocalized bonding is described by writing all possible electron-dot formulas</a:t>
            </a:r>
          </a:p>
          <a:p>
            <a:endParaRPr lang="en-US" sz="2400" i="1" dirty="0">
              <a:latin typeface="Arial"/>
              <a:cs typeface="Arial"/>
            </a:endParaRPr>
          </a:p>
          <a:p>
            <a:endParaRPr lang="en-US" sz="2400" i="1" dirty="0">
              <a:latin typeface="Arial"/>
              <a:cs typeface="Arial"/>
            </a:endParaRPr>
          </a:p>
          <a:p>
            <a:endParaRPr lang="en-US" sz="2400" i="1" dirty="0">
              <a:latin typeface="Arial"/>
              <a:cs typeface="Arial"/>
            </a:endParaRPr>
          </a:p>
          <a:p>
            <a:endParaRPr lang="en-US" sz="2400" i="1" dirty="0">
              <a:latin typeface="Arial"/>
              <a:cs typeface="Arial"/>
            </a:endParaRPr>
          </a:p>
          <a:p>
            <a:r>
              <a:rPr lang="en-US" sz="2400" dirty="0"/>
              <a:t>We might symbolically describe the delocalized bonding in ozone as follows:</a:t>
            </a:r>
            <a:endParaRPr lang="en-US" sz="2200" dirty="0">
              <a:latin typeface="Arial"/>
              <a:cs typeface="Arial"/>
            </a:endParaRPr>
          </a:p>
        </p:txBody>
      </p:sp>
      <p:pic>
        <p:nvPicPr>
          <p:cNvPr id="4" name="Picture 3"/>
          <p:cNvPicPr>
            <a:picLocks noChangeAspect="1"/>
          </p:cNvPicPr>
          <p:nvPr/>
        </p:nvPicPr>
        <p:blipFill>
          <a:blip r:embed="rId2"/>
          <a:stretch>
            <a:fillRect/>
          </a:stretch>
        </p:blipFill>
        <p:spPr>
          <a:xfrm>
            <a:off x="2666999" y="3534843"/>
            <a:ext cx="3711223" cy="1083451"/>
          </a:xfrm>
          <a:prstGeom prst="rect">
            <a:avLst/>
          </a:prstGeom>
        </p:spPr>
      </p:pic>
      <p:pic>
        <p:nvPicPr>
          <p:cNvPr id="7" name="Picture 6"/>
          <p:cNvPicPr>
            <a:picLocks noChangeAspect="1"/>
          </p:cNvPicPr>
          <p:nvPr/>
        </p:nvPicPr>
        <p:blipFill>
          <a:blip r:embed="rId3"/>
          <a:stretch>
            <a:fillRect/>
          </a:stretch>
        </p:blipFill>
        <p:spPr>
          <a:xfrm>
            <a:off x="3908777" y="5532732"/>
            <a:ext cx="1259840" cy="879511"/>
          </a:xfrm>
          <a:prstGeom prst="rect">
            <a:avLst/>
          </a:prstGeom>
        </p:spPr>
      </p:pic>
    </p:spTree>
    <p:extLst>
      <p:ext uri="{BB962C8B-B14F-4D97-AF65-F5344CB8AC3E}">
        <p14:creationId xmlns:p14="http://schemas.microsoft.com/office/powerpoint/2010/main" val="344211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133528"/>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Metals: Extreme Examples of Delocalized Bonding</a:t>
            </a:r>
            <a:endParaRPr lang="en-US" sz="3600" baseline="-25000" dirty="0">
              <a:solidFill>
                <a:srgbClr val="008000"/>
              </a:solidFill>
              <a:latin typeface="Arial"/>
              <a:cs typeface="Arial"/>
            </a:endParaRPr>
          </a:p>
        </p:txBody>
      </p:sp>
      <p:sp>
        <p:nvSpPr>
          <p:cNvPr id="2" name="Rectangle 1"/>
          <p:cNvSpPr/>
          <p:nvPr/>
        </p:nvSpPr>
        <p:spPr>
          <a:xfrm>
            <a:off x="457199" y="1908655"/>
            <a:ext cx="4181123" cy="4183196"/>
          </a:xfrm>
          <a:prstGeom prst="rect">
            <a:avLst/>
          </a:prstGeom>
        </p:spPr>
        <p:txBody>
          <a:bodyPr wrap="square">
            <a:spAutoFit/>
          </a:bodyPr>
          <a:lstStyle/>
          <a:p>
            <a:pPr>
              <a:lnSpc>
                <a:spcPct val="110000"/>
              </a:lnSpc>
            </a:pPr>
            <a:r>
              <a:rPr lang="en-US" sz="2200" dirty="0">
                <a:latin typeface="Arial"/>
                <a:cs typeface="Arial"/>
              </a:rPr>
              <a:t>Metal can be regarded as an array of metal ions surrounded by a </a:t>
            </a:r>
            <a:r>
              <a:rPr lang="en-US" sz="2200" dirty="0">
                <a:solidFill>
                  <a:schemeClr val="accent5">
                    <a:lumMod val="75000"/>
                  </a:schemeClr>
                </a:solidFill>
                <a:latin typeface="Arial"/>
                <a:cs typeface="Arial"/>
              </a:rPr>
              <a:t>“sea” of electrons</a:t>
            </a:r>
            <a:r>
              <a:rPr lang="en-US" sz="2200" dirty="0">
                <a:latin typeface="Arial"/>
                <a:cs typeface="Arial"/>
              </a:rPr>
              <a:t>. The valence, or bonding, electrons are delocalized over the entire metal crystal. </a:t>
            </a:r>
          </a:p>
          <a:p>
            <a:pPr>
              <a:lnSpc>
                <a:spcPct val="110000"/>
              </a:lnSpc>
            </a:pPr>
            <a:endParaRPr lang="en-US" sz="2200" dirty="0">
              <a:latin typeface="Arial"/>
              <a:cs typeface="Arial"/>
            </a:endParaRPr>
          </a:p>
          <a:p>
            <a:pPr>
              <a:lnSpc>
                <a:spcPct val="110000"/>
              </a:lnSpc>
            </a:pPr>
            <a:r>
              <a:rPr lang="en-US" sz="2200" dirty="0">
                <a:latin typeface="Arial"/>
                <a:cs typeface="Arial"/>
              </a:rPr>
              <a:t>The freedom of these electrons to move throughout the crystal is responsible for the </a:t>
            </a:r>
            <a:r>
              <a:rPr lang="en-US" sz="2200" dirty="0">
                <a:solidFill>
                  <a:srgbClr val="31859C"/>
                </a:solidFill>
                <a:latin typeface="Arial"/>
                <a:cs typeface="Arial"/>
              </a:rPr>
              <a:t>electrical conductivity of a metal</a:t>
            </a:r>
            <a:r>
              <a:rPr lang="en-US" sz="2200" dirty="0">
                <a:latin typeface="Arial"/>
                <a:cs typeface="Arial"/>
              </a:rPr>
              <a:t>.</a:t>
            </a:r>
          </a:p>
        </p:txBody>
      </p:sp>
      <p:pic>
        <p:nvPicPr>
          <p:cNvPr id="3" name="Picture 2"/>
          <p:cNvPicPr>
            <a:picLocks noChangeAspect="1"/>
          </p:cNvPicPr>
          <p:nvPr/>
        </p:nvPicPr>
        <p:blipFill>
          <a:blip r:embed="rId2"/>
          <a:stretch>
            <a:fillRect/>
          </a:stretch>
        </p:blipFill>
        <p:spPr>
          <a:xfrm>
            <a:off x="4638322" y="1613215"/>
            <a:ext cx="4209345" cy="5146008"/>
          </a:xfrm>
          <a:prstGeom prst="rect">
            <a:avLst/>
          </a:prstGeom>
        </p:spPr>
      </p:pic>
    </p:spTree>
    <p:extLst>
      <p:ext uri="{BB962C8B-B14F-4D97-AF65-F5344CB8AC3E}">
        <p14:creationId xmlns:p14="http://schemas.microsoft.com/office/powerpoint/2010/main" val="3104541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133528"/>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Bond Length and Bond Order</a:t>
            </a:r>
          </a:p>
        </p:txBody>
      </p:sp>
      <p:sp>
        <p:nvSpPr>
          <p:cNvPr id="2" name="Rectangle 1"/>
          <p:cNvSpPr/>
          <p:nvPr/>
        </p:nvSpPr>
        <p:spPr>
          <a:xfrm>
            <a:off x="310445" y="1273660"/>
            <a:ext cx="8607778" cy="4616648"/>
          </a:xfrm>
          <a:prstGeom prst="rect">
            <a:avLst/>
          </a:prstGeom>
        </p:spPr>
        <p:txBody>
          <a:bodyPr wrap="square">
            <a:spAutoFit/>
          </a:bodyPr>
          <a:lstStyle/>
          <a:p>
            <a:r>
              <a:rPr lang="en-US" sz="2100" dirty="0">
                <a:latin typeface="Arial"/>
                <a:cs typeface="Arial"/>
              </a:rPr>
              <a:t>Bond length (or bond distance) is </a:t>
            </a:r>
            <a:r>
              <a:rPr lang="en-US" sz="2100" i="1" dirty="0">
                <a:latin typeface="Arial"/>
                <a:cs typeface="Arial"/>
              </a:rPr>
              <a:t>the distance between the nuclei in a bond. </a:t>
            </a:r>
            <a:r>
              <a:rPr lang="en-US" sz="2100" dirty="0">
                <a:latin typeface="Arial"/>
                <a:cs typeface="Arial"/>
              </a:rPr>
              <a:t>Bond lengths are determined experimentally using x-ray diffraction or the analysis of molecular spectra.</a:t>
            </a:r>
          </a:p>
          <a:p>
            <a:endParaRPr lang="en-US" sz="2100" dirty="0">
              <a:latin typeface="Arial"/>
              <a:cs typeface="Arial"/>
            </a:endParaRPr>
          </a:p>
          <a:p>
            <a:r>
              <a:rPr lang="en-US" sz="2100" dirty="0">
                <a:latin typeface="Arial"/>
                <a:cs typeface="Arial"/>
              </a:rPr>
              <a:t>The bond order, defined in terms of the Lewis formula, is </a:t>
            </a:r>
            <a:r>
              <a:rPr lang="en-US" sz="2100" i="1" dirty="0">
                <a:latin typeface="Arial"/>
                <a:cs typeface="Arial"/>
              </a:rPr>
              <a:t>the number of pairs of electrons in a bond.  </a:t>
            </a:r>
            <a:r>
              <a:rPr lang="en-US" sz="2100" dirty="0">
                <a:latin typeface="Arial"/>
                <a:cs typeface="Arial"/>
              </a:rPr>
              <a:t>For example, in C : C the bond order is 1 (single bond); in C : : C the bond order is 2 (double bond). </a:t>
            </a:r>
          </a:p>
          <a:p>
            <a:endParaRPr lang="en-US" sz="2100" dirty="0">
              <a:latin typeface="Arial"/>
              <a:cs typeface="Arial"/>
            </a:endParaRPr>
          </a:p>
          <a:p>
            <a:r>
              <a:rPr lang="en-US" sz="2100" dirty="0">
                <a:latin typeface="Arial"/>
                <a:cs typeface="Arial"/>
              </a:rPr>
              <a:t>Bond length depends on bond order. As the bond order increases, the bond strength increases and the nuclei are pulled inward, decreasing the bond length. </a:t>
            </a:r>
          </a:p>
          <a:p>
            <a:endParaRPr lang="en-US" sz="2100" dirty="0">
              <a:latin typeface="Arial"/>
              <a:cs typeface="Arial"/>
            </a:endParaRPr>
          </a:p>
          <a:p>
            <a:r>
              <a:rPr lang="en-US" sz="2100" dirty="0">
                <a:latin typeface="Arial"/>
                <a:cs typeface="Arial"/>
              </a:rPr>
              <a:t>The average C – C bond length is 154 pm, whereas C=C is 134 pm long and CΞC is 120 pm long.</a:t>
            </a:r>
          </a:p>
        </p:txBody>
      </p:sp>
    </p:spTree>
    <p:extLst>
      <p:ext uri="{BB962C8B-B14F-4D97-AF65-F5344CB8AC3E}">
        <p14:creationId xmlns:p14="http://schemas.microsoft.com/office/powerpoint/2010/main" val="921086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457200" y="133528"/>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Bond Energy</a:t>
            </a:r>
          </a:p>
        </p:txBody>
      </p:sp>
      <p:sp>
        <p:nvSpPr>
          <p:cNvPr id="2" name="Rectangle 1"/>
          <p:cNvSpPr/>
          <p:nvPr/>
        </p:nvSpPr>
        <p:spPr>
          <a:xfrm>
            <a:off x="253999" y="1188994"/>
            <a:ext cx="8734779" cy="5847754"/>
          </a:xfrm>
          <a:prstGeom prst="rect">
            <a:avLst/>
          </a:prstGeom>
        </p:spPr>
        <p:txBody>
          <a:bodyPr wrap="square">
            <a:spAutoFit/>
          </a:bodyPr>
          <a:lstStyle/>
          <a:p>
            <a:r>
              <a:rPr lang="en-US" sz="2200" dirty="0">
                <a:latin typeface="Arial"/>
                <a:cs typeface="Arial"/>
              </a:rPr>
              <a:t>The </a:t>
            </a:r>
            <a:r>
              <a:rPr lang="en-US" sz="2200" dirty="0">
                <a:solidFill>
                  <a:schemeClr val="accent5">
                    <a:lumMod val="75000"/>
                  </a:schemeClr>
                </a:solidFill>
                <a:latin typeface="Arial"/>
                <a:cs typeface="Arial"/>
              </a:rPr>
              <a:t>bond dissociation energy </a:t>
            </a:r>
            <a:r>
              <a:rPr lang="en-US" sz="2200" dirty="0">
                <a:latin typeface="Arial"/>
                <a:cs typeface="Arial"/>
              </a:rPr>
              <a:t>is a measure of the strength of a particular bond and is essentially the </a:t>
            </a:r>
            <a:r>
              <a:rPr lang="en-US" sz="2200" i="1" dirty="0">
                <a:latin typeface="Arial"/>
                <a:cs typeface="Arial"/>
              </a:rPr>
              <a:t>enthalpy change </a:t>
            </a:r>
            <a:r>
              <a:rPr lang="en-US" sz="2200" dirty="0">
                <a:latin typeface="Arial"/>
                <a:cs typeface="Arial"/>
              </a:rPr>
              <a:t>for a gas-phase reaction in which a bond breaks.</a:t>
            </a:r>
          </a:p>
          <a:p>
            <a:endParaRPr lang="en-US" sz="2200" dirty="0">
              <a:latin typeface="Arial"/>
              <a:cs typeface="Arial"/>
            </a:endParaRPr>
          </a:p>
          <a:p>
            <a:endParaRPr lang="en-US" sz="2200" dirty="0">
              <a:latin typeface="Arial"/>
              <a:cs typeface="Arial"/>
            </a:endParaRPr>
          </a:p>
          <a:p>
            <a:endParaRPr lang="en-US" sz="2200" dirty="0">
              <a:latin typeface="Arial"/>
              <a:cs typeface="Arial"/>
            </a:endParaRPr>
          </a:p>
          <a:p>
            <a:endParaRPr lang="en-US" sz="2200" dirty="0">
              <a:latin typeface="Arial"/>
              <a:cs typeface="Arial"/>
            </a:endParaRPr>
          </a:p>
          <a:p>
            <a:r>
              <a:rPr lang="en-US" sz="2200" dirty="0">
                <a:latin typeface="Arial"/>
                <a:cs typeface="Arial"/>
              </a:rPr>
              <a:t>We define the A–B </a:t>
            </a:r>
            <a:r>
              <a:rPr lang="en-US" sz="2200" dirty="0">
                <a:solidFill>
                  <a:srgbClr val="31859C"/>
                </a:solidFill>
                <a:latin typeface="Arial"/>
                <a:cs typeface="Arial"/>
              </a:rPr>
              <a:t>bond energy </a:t>
            </a:r>
            <a:r>
              <a:rPr lang="en-US" sz="2200" dirty="0">
                <a:latin typeface="Arial"/>
                <a:cs typeface="Arial"/>
              </a:rPr>
              <a:t>as </a:t>
            </a:r>
            <a:r>
              <a:rPr lang="en-US" sz="2200" i="1" dirty="0">
                <a:latin typeface="Arial"/>
                <a:cs typeface="Arial"/>
              </a:rPr>
              <a:t>the average enthalpy change for the breaking of an A</a:t>
            </a:r>
            <a:r>
              <a:rPr lang="en-US" sz="2200" dirty="0">
                <a:latin typeface="Arial"/>
                <a:cs typeface="Arial"/>
              </a:rPr>
              <a:t>–</a:t>
            </a:r>
            <a:r>
              <a:rPr lang="en-US" sz="2200" i="1" dirty="0">
                <a:latin typeface="Arial"/>
                <a:cs typeface="Arial"/>
              </a:rPr>
              <a:t>B bond in a molecule in the gas phase. </a:t>
            </a:r>
            <a:r>
              <a:rPr lang="en-US" sz="2200" dirty="0">
                <a:latin typeface="Arial"/>
                <a:cs typeface="Arial"/>
              </a:rPr>
              <a:t>For example, to calculate a value for the C–H bond energy, you might look at the experimentally determined enthalpy change for the breaking of all the C–H bonds in methane:</a:t>
            </a:r>
          </a:p>
          <a:p>
            <a:endParaRPr lang="fr-FR" sz="2200" dirty="0">
              <a:latin typeface="Arial"/>
              <a:cs typeface="Arial"/>
            </a:endParaRPr>
          </a:p>
          <a:p>
            <a:endParaRPr lang="fr-FR" sz="2200" dirty="0">
              <a:latin typeface="Arial"/>
              <a:cs typeface="Arial"/>
            </a:endParaRPr>
          </a:p>
          <a:p>
            <a:r>
              <a:rPr lang="en-CA" sz="2200" dirty="0">
                <a:latin typeface="Arial"/>
                <a:cs typeface="Arial"/>
              </a:rPr>
              <a:t>The </a:t>
            </a:r>
            <a:r>
              <a:rPr lang="fr-FR" sz="2200" dirty="0" err="1">
                <a:latin typeface="Arial"/>
                <a:cs typeface="Arial"/>
              </a:rPr>
              <a:t>average</a:t>
            </a:r>
            <a:r>
              <a:rPr lang="fr-FR" sz="2200" dirty="0">
                <a:latin typeface="Arial"/>
                <a:cs typeface="Arial"/>
              </a:rPr>
              <a:t> value for </a:t>
            </a:r>
            <a:r>
              <a:rPr lang="fr-FR" sz="2200" dirty="0" err="1">
                <a:latin typeface="Arial"/>
                <a:cs typeface="Arial"/>
              </a:rPr>
              <a:t>breaking</a:t>
            </a:r>
            <a:r>
              <a:rPr lang="fr-FR" sz="2200" dirty="0">
                <a:latin typeface="Arial"/>
                <a:cs typeface="Arial"/>
              </a:rPr>
              <a:t> one C</a:t>
            </a:r>
            <a:r>
              <a:rPr lang="en-US" sz="2200" dirty="0">
                <a:latin typeface="Arial"/>
                <a:cs typeface="Arial"/>
              </a:rPr>
              <a:t>–</a:t>
            </a:r>
            <a:r>
              <a:rPr lang="fr-FR" sz="2200" dirty="0">
                <a:latin typeface="Arial"/>
                <a:cs typeface="Arial"/>
              </a:rPr>
              <a:t>H bond </a:t>
            </a:r>
            <a:r>
              <a:rPr lang="fr-FR" sz="2200" dirty="0" err="1">
                <a:latin typeface="Arial"/>
                <a:cs typeface="Arial"/>
              </a:rPr>
              <a:t>is</a:t>
            </a:r>
            <a:r>
              <a:rPr lang="fr-FR" sz="2200" dirty="0">
                <a:latin typeface="Arial"/>
                <a:cs typeface="Arial"/>
              </a:rPr>
              <a:t> </a:t>
            </a:r>
            <a:r>
              <a:rPr lang="fr-FR" sz="2200" dirty="0" err="1">
                <a:latin typeface="Arial"/>
                <a:cs typeface="Arial"/>
              </a:rPr>
              <a:t>its</a:t>
            </a:r>
            <a:r>
              <a:rPr lang="fr-FR" sz="2200" dirty="0">
                <a:latin typeface="Arial"/>
                <a:cs typeface="Arial"/>
              </a:rPr>
              <a:t> bond </a:t>
            </a:r>
            <a:r>
              <a:rPr lang="fr-FR" sz="2200" dirty="0" err="1">
                <a:latin typeface="Arial"/>
                <a:cs typeface="Arial"/>
              </a:rPr>
              <a:t>energy</a:t>
            </a:r>
            <a:endParaRPr lang="fr-FR" sz="2200" dirty="0">
              <a:latin typeface="Arial"/>
              <a:cs typeface="Arial"/>
            </a:endParaRPr>
          </a:p>
          <a:p>
            <a:endParaRPr lang="fr-FR" sz="800" i="1" dirty="0">
              <a:latin typeface="Arial"/>
              <a:cs typeface="Arial"/>
            </a:endParaRPr>
          </a:p>
          <a:p>
            <a:pPr algn="ctr"/>
            <a:r>
              <a:rPr lang="fr-FR" sz="2200" i="1" dirty="0">
                <a:latin typeface="Arial"/>
                <a:cs typeface="Arial"/>
              </a:rPr>
              <a:t>BE</a:t>
            </a:r>
            <a:r>
              <a:rPr lang="fr-FR" sz="2200" dirty="0">
                <a:latin typeface="Arial"/>
                <a:cs typeface="Arial"/>
              </a:rPr>
              <a:t>(C</a:t>
            </a:r>
            <a:r>
              <a:rPr lang="en-US" sz="2200" dirty="0">
                <a:latin typeface="Arial"/>
                <a:cs typeface="Arial"/>
              </a:rPr>
              <a:t>–</a:t>
            </a:r>
            <a:r>
              <a:rPr lang="fr-FR" sz="2200" dirty="0">
                <a:latin typeface="Arial"/>
                <a:cs typeface="Arial"/>
              </a:rPr>
              <a:t>H) = 1662/4 kJ = 416 kJ</a:t>
            </a:r>
            <a:endParaRPr lang="en-US" sz="2200" dirty="0">
              <a:latin typeface="Arial"/>
              <a:cs typeface="Arial"/>
            </a:endParaRPr>
          </a:p>
        </p:txBody>
      </p:sp>
      <p:pic>
        <p:nvPicPr>
          <p:cNvPr id="4" name="Picture 3"/>
          <p:cNvPicPr>
            <a:picLocks noChangeAspect="1"/>
          </p:cNvPicPr>
          <p:nvPr/>
        </p:nvPicPr>
        <p:blipFill>
          <a:blip r:embed="rId2"/>
          <a:stretch>
            <a:fillRect/>
          </a:stretch>
        </p:blipFill>
        <p:spPr>
          <a:xfrm>
            <a:off x="2102557" y="5439742"/>
            <a:ext cx="5390444" cy="383935"/>
          </a:xfrm>
          <a:prstGeom prst="rect">
            <a:avLst/>
          </a:prstGeom>
        </p:spPr>
      </p:pic>
      <p:pic>
        <p:nvPicPr>
          <p:cNvPr id="6" name="Picture 5"/>
          <p:cNvPicPr>
            <a:picLocks noChangeAspect="1"/>
          </p:cNvPicPr>
          <p:nvPr/>
        </p:nvPicPr>
        <p:blipFill>
          <a:blip r:embed="rId3"/>
          <a:stretch>
            <a:fillRect/>
          </a:stretch>
        </p:blipFill>
        <p:spPr>
          <a:xfrm>
            <a:off x="1552222" y="2206978"/>
            <a:ext cx="6589890" cy="1353341"/>
          </a:xfrm>
          <a:prstGeom prst="rect">
            <a:avLst/>
          </a:prstGeom>
        </p:spPr>
      </p:pic>
    </p:spTree>
    <p:extLst>
      <p:ext uri="{BB962C8B-B14F-4D97-AF65-F5344CB8AC3E}">
        <p14:creationId xmlns:p14="http://schemas.microsoft.com/office/powerpoint/2010/main" val="156015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6779"/>
            <a:ext cx="8229600" cy="1298222"/>
          </a:xfrm>
        </p:spPr>
        <p:txBody>
          <a:bodyPr>
            <a:normAutofit fontScale="90000"/>
          </a:bodyPr>
          <a:lstStyle/>
          <a:p>
            <a:r>
              <a:rPr lang="en-US" dirty="0">
                <a:solidFill>
                  <a:srgbClr val="008000"/>
                </a:solidFill>
                <a:latin typeface="Arial"/>
                <a:cs typeface="Arial"/>
              </a:rPr>
              <a:t>Molecular Geometry and</a:t>
            </a:r>
            <a:br>
              <a:rPr lang="en-US" dirty="0">
                <a:solidFill>
                  <a:srgbClr val="008000"/>
                </a:solidFill>
                <a:latin typeface="Arial"/>
                <a:cs typeface="Arial"/>
              </a:rPr>
            </a:br>
            <a:r>
              <a:rPr lang="en-US" dirty="0">
                <a:solidFill>
                  <a:srgbClr val="008000"/>
                </a:solidFill>
                <a:latin typeface="Arial"/>
                <a:cs typeface="Arial"/>
              </a:rPr>
              <a:t>Chemical Bonding Theory</a:t>
            </a:r>
            <a:br>
              <a:rPr lang="en-US" dirty="0"/>
            </a:br>
            <a:endParaRPr lang="en-US" dirty="0"/>
          </a:p>
        </p:txBody>
      </p:sp>
      <p:sp>
        <p:nvSpPr>
          <p:cNvPr id="4" name="TextBox 3"/>
          <p:cNvSpPr txBox="1"/>
          <p:nvPr/>
        </p:nvSpPr>
        <p:spPr>
          <a:xfrm>
            <a:off x="1552223" y="2060222"/>
            <a:ext cx="6880750" cy="4623317"/>
          </a:xfrm>
          <a:prstGeom prst="rect">
            <a:avLst/>
          </a:prstGeom>
          <a:noFill/>
        </p:spPr>
        <p:txBody>
          <a:bodyPr wrap="square" rtlCol="0">
            <a:spAutoFit/>
          </a:bodyPr>
          <a:lstStyle/>
          <a:p>
            <a:pPr>
              <a:lnSpc>
                <a:spcPct val="110000"/>
              </a:lnSpc>
            </a:pPr>
            <a:r>
              <a:rPr lang="en-US" sz="2400" b="1" dirty="0">
                <a:latin typeface="Arial"/>
                <a:cs typeface="Arial"/>
              </a:rPr>
              <a:t>Molecular Geometry and Directional Bonding</a:t>
            </a:r>
            <a:br>
              <a:rPr lang="en-US" sz="2400" dirty="0">
                <a:latin typeface="Arial"/>
                <a:cs typeface="Arial"/>
              </a:rPr>
            </a:br>
            <a:r>
              <a:rPr lang="en-US" dirty="0">
                <a:latin typeface="Arial"/>
                <a:cs typeface="Arial"/>
              </a:rPr>
              <a:t>	</a:t>
            </a:r>
            <a:r>
              <a:rPr lang="en-US" sz="2200" dirty="0">
                <a:latin typeface="Arial"/>
                <a:cs typeface="Arial"/>
              </a:rPr>
              <a:t>- The Valence-Shell Electron-Pair Repulsion 	  	  (VSEPR) Model</a:t>
            </a:r>
            <a:br>
              <a:rPr lang="en-US" sz="2200" dirty="0">
                <a:latin typeface="Arial"/>
                <a:cs typeface="Arial"/>
              </a:rPr>
            </a:br>
            <a:r>
              <a:rPr lang="en-US" sz="2200" dirty="0">
                <a:latin typeface="Arial"/>
                <a:cs typeface="Arial"/>
              </a:rPr>
              <a:t>	- Dipole Moment and Molecular Geometry</a:t>
            </a:r>
            <a:br>
              <a:rPr lang="en-US" sz="2200" dirty="0">
                <a:latin typeface="Arial"/>
                <a:cs typeface="Arial"/>
              </a:rPr>
            </a:br>
            <a:r>
              <a:rPr lang="en-US" sz="2200" dirty="0">
                <a:latin typeface="Arial"/>
                <a:cs typeface="Arial"/>
              </a:rPr>
              <a:t>	- Valence Bond Theory</a:t>
            </a:r>
            <a:br>
              <a:rPr lang="en-US" sz="2200" dirty="0">
                <a:latin typeface="Arial"/>
                <a:cs typeface="Arial"/>
              </a:rPr>
            </a:br>
            <a:r>
              <a:rPr lang="en-US" sz="2200" dirty="0">
                <a:latin typeface="Arial"/>
                <a:cs typeface="Arial"/>
              </a:rPr>
              <a:t>	- Description of Multiple Bonding</a:t>
            </a:r>
            <a:br>
              <a:rPr lang="en-US" sz="2200" dirty="0">
                <a:latin typeface="Arial"/>
                <a:cs typeface="Arial"/>
              </a:rPr>
            </a:br>
            <a:endParaRPr lang="en-US" sz="2200" dirty="0">
              <a:latin typeface="Arial"/>
              <a:cs typeface="Arial"/>
            </a:endParaRPr>
          </a:p>
          <a:p>
            <a:pPr>
              <a:lnSpc>
                <a:spcPct val="110000"/>
              </a:lnSpc>
            </a:pPr>
            <a:r>
              <a:rPr lang="en-US" sz="2400" b="1" dirty="0">
                <a:latin typeface="Arial"/>
                <a:cs typeface="Arial"/>
              </a:rPr>
              <a:t>Molecular Orbital Theory</a:t>
            </a:r>
            <a:br>
              <a:rPr lang="en-US" sz="2400" b="1" dirty="0">
                <a:latin typeface="Arial"/>
                <a:cs typeface="Arial"/>
              </a:rPr>
            </a:br>
            <a:r>
              <a:rPr lang="en-US" b="1" dirty="0">
                <a:latin typeface="Arial"/>
                <a:cs typeface="Arial"/>
              </a:rPr>
              <a:t>	</a:t>
            </a:r>
            <a:r>
              <a:rPr lang="en-US" sz="2200" dirty="0">
                <a:latin typeface="Arial"/>
                <a:cs typeface="Arial"/>
              </a:rPr>
              <a:t>- Principles of Molecular Orbital Theory</a:t>
            </a:r>
            <a:br>
              <a:rPr lang="en-US" sz="2200" dirty="0">
                <a:latin typeface="Arial"/>
                <a:cs typeface="Arial"/>
              </a:rPr>
            </a:br>
            <a:r>
              <a:rPr lang="en-US" sz="2200" dirty="0">
                <a:latin typeface="Arial"/>
                <a:cs typeface="Arial"/>
              </a:rPr>
              <a:t>	- Electron Configurations of Diatomic Molecules of 	  the Second-Period Elements</a:t>
            </a:r>
          </a:p>
          <a:p>
            <a:pPr>
              <a:lnSpc>
                <a:spcPct val="110000"/>
              </a:lnSpc>
            </a:pPr>
            <a:r>
              <a:rPr lang="en-US" sz="2200" dirty="0">
                <a:latin typeface="Arial"/>
                <a:cs typeface="Arial"/>
              </a:rPr>
              <a:t>	- Molecular Orbitals and Delocalized Bonding</a:t>
            </a:r>
            <a:endParaRPr lang="en-US" dirty="0"/>
          </a:p>
        </p:txBody>
      </p:sp>
    </p:spTree>
    <p:extLst>
      <p:ext uri="{BB962C8B-B14F-4D97-AF65-F5344CB8AC3E}">
        <p14:creationId xmlns:p14="http://schemas.microsoft.com/office/powerpoint/2010/main" val="4109212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457200" y="133528"/>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The Valence-Shell Electron-Pair Repulsion (VSEPR) Model</a:t>
            </a:r>
          </a:p>
        </p:txBody>
      </p:sp>
      <p:sp>
        <p:nvSpPr>
          <p:cNvPr id="5" name="Rectangle 4"/>
          <p:cNvSpPr/>
          <p:nvPr/>
        </p:nvSpPr>
        <p:spPr>
          <a:xfrm>
            <a:off x="338666" y="1448897"/>
            <a:ext cx="8537222" cy="5334537"/>
          </a:xfrm>
          <a:prstGeom prst="rect">
            <a:avLst/>
          </a:prstGeom>
        </p:spPr>
        <p:txBody>
          <a:bodyPr wrap="square">
            <a:spAutoFit/>
          </a:bodyPr>
          <a:lstStyle/>
          <a:p>
            <a:pPr>
              <a:lnSpc>
                <a:spcPct val="110000"/>
              </a:lnSpc>
            </a:pPr>
            <a:r>
              <a:rPr lang="en-US" sz="2200" dirty="0">
                <a:latin typeface="Arial"/>
                <a:cs typeface="Arial"/>
              </a:rPr>
              <a:t>The VSEPR model </a:t>
            </a:r>
            <a:r>
              <a:rPr lang="en-US" sz="2200" i="1" dirty="0">
                <a:latin typeface="Arial"/>
                <a:cs typeface="Arial"/>
              </a:rPr>
              <a:t>predicts the shapes of molecules and ions by assuming that the valence-shell electron pairs are arranged about each atom so that electron pairs are kept as far away from one another as possible, thus minimizing electron-pair repulsions.</a:t>
            </a:r>
          </a:p>
          <a:p>
            <a:pPr>
              <a:lnSpc>
                <a:spcPct val="110000"/>
              </a:lnSpc>
            </a:pPr>
            <a:endParaRPr lang="en-US" sz="1200" i="1" dirty="0">
              <a:latin typeface="Arial"/>
              <a:cs typeface="Arial"/>
            </a:endParaRPr>
          </a:p>
          <a:p>
            <a:pPr marL="342900" indent="-342900">
              <a:lnSpc>
                <a:spcPct val="110000"/>
              </a:lnSpc>
              <a:buFontTx/>
              <a:buChar char="-"/>
            </a:pPr>
            <a:r>
              <a:rPr lang="en-US" sz="2100" dirty="0">
                <a:latin typeface="Arial"/>
                <a:cs typeface="Arial"/>
              </a:rPr>
              <a:t>If there are only </a:t>
            </a:r>
            <a:r>
              <a:rPr lang="en-US" sz="2100" dirty="0">
                <a:solidFill>
                  <a:schemeClr val="accent5">
                    <a:lumMod val="75000"/>
                  </a:schemeClr>
                </a:solidFill>
                <a:latin typeface="Arial"/>
                <a:cs typeface="Arial"/>
              </a:rPr>
              <a:t>two electron pairs</a:t>
            </a:r>
            <a:r>
              <a:rPr lang="en-US" sz="2100" dirty="0">
                <a:latin typeface="Arial"/>
                <a:cs typeface="Arial"/>
              </a:rPr>
              <a:t> in the valence shell of an atom, these pairs tend to be at opposite sides of the nucleus, so that repulsion is minimized. This gives a </a:t>
            </a:r>
            <a:r>
              <a:rPr lang="en-US" sz="2100" i="1" dirty="0">
                <a:solidFill>
                  <a:srgbClr val="31859C"/>
                </a:solidFill>
                <a:latin typeface="Arial"/>
                <a:cs typeface="Arial"/>
              </a:rPr>
              <a:t>linear </a:t>
            </a:r>
            <a:r>
              <a:rPr lang="en-US" sz="2100" dirty="0">
                <a:solidFill>
                  <a:srgbClr val="31859C"/>
                </a:solidFill>
                <a:latin typeface="Arial"/>
                <a:cs typeface="Arial"/>
              </a:rPr>
              <a:t>arrangement </a:t>
            </a:r>
            <a:r>
              <a:rPr lang="en-US" sz="2100" dirty="0">
                <a:latin typeface="Arial"/>
                <a:cs typeface="Arial"/>
              </a:rPr>
              <a:t>of electron pairs; that is, the electron pairs mainly occupy regions of space at an </a:t>
            </a:r>
            <a:r>
              <a:rPr lang="en-US" sz="2100" dirty="0">
                <a:solidFill>
                  <a:srgbClr val="31859C"/>
                </a:solidFill>
                <a:latin typeface="Arial"/>
                <a:cs typeface="Arial"/>
              </a:rPr>
              <a:t>angle of 180° </a:t>
            </a:r>
            <a:r>
              <a:rPr lang="en-US" sz="2100" dirty="0">
                <a:latin typeface="Arial"/>
                <a:cs typeface="Arial"/>
              </a:rPr>
              <a:t>to one another</a:t>
            </a:r>
          </a:p>
          <a:p>
            <a:pPr marL="342900" indent="-342900">
              <a:lnSpc>
                <a:spcPct val="110000"/>
              </a:lnSpc>
              <a:buFontTx/>
              <a:buChar char="-"/>
            </a:pPr>
            <a:r>
              <a:rPr lang="en-US" sz="2100" dirty="0">
                <a:latin typeface="Arial"/>
                <a:cs typeface="Arial"/>
              </a:rPr>
              <a:t>If </a:t>
            </a:r>
            <a:r>
              <a:rPr lang="en-US" sz="2100" dirty="0">
                <a:solidFill>
                  <a:srgbClr val="31859C"/>
                </a:solidFill>
                <a:latin typeface="Arial"/>
                <a:cs typeface="Arial"/>
              </a:rPr>
              <a:t>three electron pairs </a:t>
            </a:r>
            <a:r>
              <a:rPr lang="en-US" sz="2100" dirty="0">
                <a:latin typeface="Arial"/>
                <a:cs typeface="Arial"/>
              </a:rPr>
              <a:t>are in the valence shell of an atom, they tend to be arranged in a plane directed toward the corners of a triangle of equal sides. This arrangement is </a:t>
            </a:r>
            <a:r>
              <a:rPr lang="en-US" sz="2100" i="1" dirty="0" err="1">
                <a:solidFill>
                  <a:srgbClr val="31859C"/>
                </a:solidFill>
                <a:latin typeface="Arial"/>
                <a:cs typeface="Arial"/>
              </a:rPr>
              <a:t>trigonal</a:t>
            </a:r>
            <a:r>
              <a:rPr lang="en-US" sz="2100" i="1" dirty="0">
                <a:solidFill>
                  <a:srgbClr val="31859C"/>
                </a:solidFill>
                <a:latin typeface="Arial"/>
                <a:cs typeface="Arial"/>
              </a:rPr>
              <a:t> planar</a:t>
            </a:r>
            <a:r>
              <a:rPr lang="en-US" sz="2100" i="1" dirty="0">
                <a:latin typeface="Arial"/>
                <a:cs typeface="Arial"/>
              </a:rPr>
              <a:t>, </a:t>
            </a:r>
            <a:r>
              <a:rPr lang="en-US" sz="2100" dirty="0">
                <a:latin typeface="Arial"/>
                <a:cs typeface="Arial"/>
              </a:rPr>
              <a:t>in which the regions of space occupied by electron pairs are directed at </a:t>
            </a:r>
            <a:r>
              <a:rPr lang="en-US" sz="2100" dirty="0">
                <a:solidFill>
                  <a:srgbClr val="31859C"/>
                </a:solidFill>
                <a:latin typeface="Arial"/>
                <a:cs typeface="Arial"/>
              </a:rPr>
              <a:t>120° angles </a:t>
            </a:r>
            <a:r>
              <a:rPr lang="en-US" sz="2100" dirty="0">
                <a:latin typeface="Arial"/>
                <a:cs typeface="Arial"/>
              </a:rPr>
              <a:t>to one another</a:t>
            </a:r>
            <a:endParaRPr lang="en-US" sz="2100" i="1" dirty="0">
              <a:latin typeface="Arial"/>
              <a:cs typeface="Arial"/>
            </a:endParaRPr>
          </a:p>
        </p:txBody>
      </p:sp>
    </p:spTree>
    <p:extLst>
      <p:ext uri="{BB962C8B-B14F-4D97-AF65-F5344CB8AC3E}">
        <p14:creationId xmlns:p14="http://schemas.microsoft.com/office/powerpoint/2010/main" val="428994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54"/>
            <a:ext cx="8229600" cy="1143000"/>
          </a:xfrm>
        </p:spPr>
        <p:txBody>
          <a:bodyPr>
            <a:normAutofit/>
          </a:bodyPr>
          <a:lstStyle/>
          <a:p>
            <a:r>
              <a:rPr lang="en-US" sz="4000" dirty="0">
                <a:solidFill>
                  <a:srgbClr val="008000"/>
                </a:solidFill>
                <a:latin typeface="Arial"/>
                <a:cs typeface="Arial"/>
              </a:rPr>
              <a:t>Ionic Bonds</a:t>
            </a:r>
          </a:p>
        </p:txBody>
      </p:sp>
      <p:pic>
        <p:nvPicPr>
          <p:cNvPr id="4" name="Picture 3"/>
          <p:cNvPicPr>
            <a:picLocks noChangeAspect="1"/>
          </p:cNvPicPr>
          <p:nvPr/>
        </p:nvPicPr>
        <p:blipFill>
          <a:blip r:embed="rId2"/>
          <a:stretch>
            <a:fillRect/>
          </a:stretch>
        </p:blipFill>
        <p:spPr>
          <a:xfrm>
            <a:off x="325818" y="4262983"/>
            <a:ext cx="2244985" cy="2432066"/>
          </a:xfrm>
          <a:prstGeom prst="rect">
            <a:avLst/>
          </a:prstGeom>
        </p:spPr>
      </p:pic>
      <p:sp>
        <p:nvSpPr>
          <p:cNvPr id="5" name="Rectangle 4"/>
          <p:cNvSpPr/>
          <p:nvPr/>
        </p:nvSpPr>
        <p:spPr>
          <a:xfrm>
            <a:off x="175178" y="1116367"/>
            <a:ext cx="6379451" cy="1107996"/>
          </a:xfrm>
          <a:prstGeom prst="rect">
            <a:avLst/>
          </a:prstGeom>
        </p:spPr>
        <p:txBody>
          <a:bodyPr wrap="square">
            <a:spAutoFit/>
          </a:bodyPr>
          <a:lstStyle/>
          <a:p>
            <a:r>
              <a:rPr lang="en-US" sz="2200" dirty="0">
                <a:latin typeface="Arial"/>
                <a:cs typeface="Arial"/>
              </a:rPr>
              <a:t>An ionic bond is </a:t>
            </a:r>
            <a:r>
              <a:rPr lang="en-US" sz="2200" i="1" dirty="0">
                <a:latin typeface="Arial"/>
                <a:cs typeface="Arial"/>
              </a:rPr>
              <a:t>a chemical bond formed by the electrostatic attraction between positive and negative ions.</a:t>
            </a:r>
            <a:endParaRPr lang="en-US" sz="2200" dirty="0">
              <a:latin typeface="Arial"/>
              <a:cs typeface="Arial"/>
            </a:endParaRPr>
          </a:p>
        </p:txBody>
      </p:sp>
      <p:pic>
        <p:nvPicPr>
          <p:cNvPr id="6" name="Picture 5"/>
          <p:cNvPicPr>
            <a:picLocks noChangeAspect="1"/>
          </p:cNvPicPr>
          <p:nvPr/>
        </p:nvPicPr>
        <p:blipFill>
          <a:blip r:embed="rId3"/>
          <a:stretch>
            <a:fillRect/>
          </a:stretch>
        </p:blipFill>
        <p:spPr>
          <a:xfrm>
            <a:off x="6215464" y="350378"/>
            <a:ext cx="2768925" cy="6438271"/>
          </a:xfrm>
          <a:prstGeom prst="rect">
            <a:avLst/>
          </a:prstGeom>
        </p:spPr>
      </p:pic>
      <p:pic>
        <p:nvPicPr>
          <p:cNvPr id="7" name="Picture 6"/>
          <p:cNvPicPr>
            <a:picLocks noChangeAspect="1"/>
          </p:cNvPicPr>
          <p:nvPr/>
        </p:nvPicPr>
        <p:blipFill>
          <a:blip r:embed="rId4"/>
          <a:stretch>
            <a:fillRect/>
          </a:stretch>
        </p:blipFill>
        <p:spPr>
          <a:xfrm>
            <a:off x="1689998" y="2128264"/>
            <a:ext cx="4134720" cy="694768"/>
          </a:xfrm>
          <a:prstGeom prst="rect">
            <a:avLst/>
          </a:prstGeom>
        </p:spPr>
      </p:pic>
      <p:pic>
        <p:nvPicPr>
          <p:cNvPr id="8" name="Picture 7"/>
          <p:cNvPicPr>
            <a:picLocks noChangeAspect="1"/>
          </p:cNvPicPr>
          <p:nvPr/>
        </p:nvPicPr>
        <p:blipFill>
          <a:blip r:embed="rId5"/>
          <a:stretch>
            <a:fillRect/>
          </a:stretch>
        </p:blipFill>
        <p:spPr>
          <a:xfrm>
            <a:off x="1802672" y="3631481"/>
            <a:ext cx="3919859" cy="499189"/>
          </a:xfrm>
          <a:prstGeom prst="rect">
            <a:avLst/>
          </a:prstGeom>
        </p:spPr>
      </p:pic>
      <p:sp>
        <p:nvSpPr>
          <p:cNvPr id="9" name="Down Arrow 8"/>
          <p:cNvSpPr/>
          <p:nvPr/>
        </p:nvSpPr>
        <p:spPr>
          <a:xfrm flipH="1">
            <a:off x="3605777" y="2939824"/>
            <a:ext cx="291965" cy="5785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649851" y="6233384"/>
            <a:ext cx="1911851" cy="461665"/>
          </a:xfrm>
          <a:prstGeom prst="rect">
            <a:avLst/>
          </a:prstGeom>
          <a:noFill/>
        </p:spPr>
        <p:txBody>
          <a:bodyPr wrap="none" rtlCol="0">
            <a:spAutoFit/>
          </a:bodyPr>
          <a:lstStyle/>
          <a:p>
            <a:r>
              <a:rPr lang="en-US" sz="2400" dirty="0" err="1">
                <a:solidFill>
                  <a:schemeClr val="accent5">
                    <a:lumMod val="75000"/>
                  </a:schemeClr>
                </a:solidFill>
                <a:latin typeface="Arial"/>
                <a:cs typeface="Arial"/>
              </a:rPr>
              <a:t>NaCl</a:t>
            </a:r>
            <a:r>
              <a:rPr lang="en-US" sz="2400" dirty="0">
                <a:solidFill>
                  <a:schemeClr val="accent5">
                    <a:lumMod val="75000"/>
                  </a:schemeClr>
                </a:solidFill>
                <a:latin typeface="Arial"/>
                <a:cs typeface="Arial"/>
              </a:rPr>
              <a:t> Crystal</a:t>
            </a:r>
          </a:p>
        </p:txBody>
      </p:sp>
    </p:spTree>
    <p:extLst>
      <p:ext uri="{BB962C8B-B14F-4D97-AF65-F5344CB8AC3E}">
        <p14:creationId xmlns:p14="http://schemas.microsoft.com/office/powerpoint/2010/main" val="3431754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221" y="-162803"/>
            <a:ext cx="8418689" cy="1143000"/>
          </a:xfrm>
        </p:spPr>
        <p:txBody>
          <a:bodyPr>
            <a:normAutofit/>
          </a:bodyPr>
          <a:lstStyle/>
          <a:p>
            <a:r>
              <a:rPr lang="en-US" sz="3200" dirty="0">
                <a:solidFill>
                  <a:srgbClr val="008000"/>
                </a:solidFill>
                <a:latin typeface="Arial"/>
                <a:cs typeface="Arial"/>
              </a:rPr>
              <a:t>Arrangement of Electron Pairs About an Atom</a:t>
            </a:r>
          </a:p>
        </p:txBody>
      </p:sp>
      <p:pic>
        <p:nvPicPr>
          <p:cNvPr id="4" name="Picture 3"/>
          <p:cNvPicPr>
            <a:picLocks noChangeAspect="1"/>
          </p:cNvPicPr>
          <p:nvPr/>
        </p:nvPicPr>
        <p:blipFill>
          <a:blip r:embed="rId2"/>
          <a:stretch>
            <a:fillRect/>
          </a:stretch>
        </p:blipFill>
        <p:spPr>
          <a:xfrm>
            <a:off x="1215396" y="800890"/>
            <a:ext cx="6754805" cy="6028888"/>
          </a:xfrm>
          <a:prstGeom prst="rect">
            <a:avLst/>
          </a:prstGeom>
        </p:spPr>
      </p:pic>
    </p:spTree>
    <p:extLst>
      <p:ext uri="{BB962C8B-B14F-4D97-AF65-F5344CB8AC3E}">
        <p14:creationId xmlns:p14="http://schemas.microsoft.com/office/powerpoint/2010/main" val="3097784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76402"/>
            <a:ext cx="9144000" cy="4761035"/>
          </a:xfrm>
          <a:prstGeom prst="rect">
            <a:avLst/>
          </a:prstGeom>
        </p:spPr>
      </p:pic>
      <p:sp>
        <p:nvSpPr>
          <p:cNvPr id="5" name="Title 1"/>
          <p:cNvSpPr>
            <a:spLocks noGrp="1"/>
          </p:cNvSpPr>
          <p:nvPr>
            <p:ph type="title"/>
          </p:nvPr>
        </p:nvSpPr>
        <p:spPr>
          <a:xfrm>
            <a:off x="409221" y="105306"/>
            <a:ext cx="8418689" cy="1143000"/>
          </a:xfrm>
        </p:spPr>
        <p:txBody>
          <a:bodyPr>
            <a:normAutofit/>
          </a:bodyPr>
          <a:lstStyle/>
          <a:p>
            <a:r>
              <a:rPr lang="en-US" sz="3200" dirty="0">
                <a:solidFill>
                  <a:srgbClr val="008000"/>
                </a:solidFill>
                <a:latin typeface="Arial"/>
                <a:cs typeface="Arial"/>
              </a:rPr>
              <a:t>Arrangement of Electron Pairs About an Atom</a:t>
            </a:r>
          </a:p>
        </p:txBody>
      </p:sp>
    </p:spTree>
    <p:extLst>
      <p:ext uri="{BB962C8B-B14F-4D97-AF65-F5344CB8AC3E}">
        <p14:creationId xmlns:p14="http://schemas.microsoft.com/office/powerpoint/2010/main" val="123458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008000"/>
                </a:solidFill>
                <a:latin typeface="Arial"/>
                <a:cs typeface="Arial"/>
              </a:rPr>
              <a:t>Steps in the Prediction of Geometry by the VSEPR Model </a:t>
            </a:r>
          </a:p>
        </p:txBody>
      </p:sp>
      <p:sp>
        <p:nvSpPr>
          <p:cNvPr id="4" name="Rectangle 3"/>
          <p:cNvSpPr/>
          <p:nvPr/>
        </p:nvSpPr>
        <p:spPr>
          <a:xfrm>
            <a:off x="457200" y="1744347"/>
            <a:ext cx="8229600" cy="4555093"/>
          </a:xfrm>
          <a:prstGeom prst="rect">
            <a:avLst/>
          </a:prstGeom>
        </p:spPr>
        <p:txBody>
          <a:bodyPr wrap="square">
            <a:spAutoFit/>
          </a:bodyPr>
          <a:lstStyle/>
          <a:p>
            <a:pPr>
              <a:lnSpc>
                <a:spcPct val="110000"/>
              </a:lnSpc>
            </a:pPr>
            <a:r>
              <a:rPr lang="en-US" sz="2400" b="1" dirty="0">
                <a:solidFill>
                  <a:schemeClr val="accent5">
                    <a:lumMod val="75000"/>
                  </a:schemeClr>
                </a:solidFill>
                <a:latin typeface="Arial"/>
                <a:cs typeface="Arial"/>
              </a:rPr>
              <a:t>Step 1: </a:t>
            </a:r>
            <a:r>
              <a:rPr lang="en-US" sz="2400" dirty="0">
                <a:latin typeface="Arial"/>
                <a:cs typeface="Arial"/>
              </a:rPr>
              <a:t>Write the electron-dot formula from the molecular formula.</a:t>
            </a:r>
          </a:p>
          <a:p>
            <a:pPr>
              <a:lnSpc>
                <a:spcPct val="110000"/>
              </a:lnSpc>
            </a:pPr>
            <a:r>
              <a:rPr lang="en-US" sz="2400" b="1" dirty="0">
                <a:solidFill>
                  <a:srgbClr val="31859C"/>
                </a:solidFill>
                <a:latin typeface="Arial"/>
                <a:cs typeface="Arial"/>
              </a:rPr>
              <a:t>Step 2: </a:t>
            </a:r>
            <a:r>
              <a:rPr lang="en-US" sz="2400" dirty="0">
                <a:latin typeface="Arial"/>
                <a:cs typeface="Arial"/>
              </a:rPr>
              <a:t>Determine from the electron-dot formula the number of electron pairs around the central atom, including bonding and nonbonding pairs. (Count a multiple bond as one pair. If resonance occurs, use one resonance formula to determine this number.)</a:t>
            </a:r>
          </a:p>
          <a:p>
            <a:pPr>
              <a:lnSpc>
                <a:spcPct val="110000"/>
              </a:lnSpc>
            </a:pPr>
            <a:r>
              <a:rPr lang="en-US" sz="2400" b="1" dirty="0">
                <a:solidFill>
                  <a:srgbClr val="31859C"/>
                </a:solidFill>
                <a:latin typeface="Arial"/>
                <a:cs typeface="Arial"/>
              </a:rPr>
              <a:t>Step 3: </a:t>
            </a:r>
            <a:r>
              <a:rPr lang="en-US" sz="2400" dirty="0">
                <a:latin typeface="Arial"/>
                <a:cs typeface="Arial"/>
              </a:rPr>
              <a:t>Determine the arrangement of these electron pairs about the central atom.</a:t>
            </a:r>
          </a:p>
          <a:p>
            <a:pPr>
              <a:lnSpc>
                <a:spcPct val="110000"/>
              </a:lnSpc>
            </a:pPr>
            <a:r>
              <a:rPr lang="en-US" sz="2400" b="1" dirty="0">
                <a:solidFill>
                  <a:srgbClr val="31859C"/>
                </a:solidFill>
                <a:latin typeface="Arial"/>
                <a:cs typeface="Arial"/>
              </a:rPr>
              <a:t>Step 4: </a:t>
            </a:r>
            <a:r>
              <a:rPr lang="en-US" sz="2400" dirty="0">
                <a:latin typeface="Arial"/>
                <a:cs typeface="Arial"/>
              </a:rPr>
              <a:t>Obtain the molecular geometry from the directions of the bonding pairs for this arrangement.</a:t>
            </a:r>
          </a:p>
        </p:txBody>
      </p:sp>
    </p:spTree>
    <p:extLst>
      <p:ext uri="{BB962C8B-B14F-4D97-AF65-F5344CB8AC3E}">
        <p14:creationId xmlns:p14="http://schemas.microsoft.com/office/powerpoint/2010/main" val="1141650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417"/>
            <a:ext cx="8229600" cy="1143000"/>
          </a:xfrm>
        </p:spPr>
        <p:txBody>
          <a:bodyPr/>
          <a:lstStyle/>
          <a:p>
            <a:r>
              <a:rPr lang="en-US" dirty="0">
                <a:solidFill>
                  <a:srgbClr val="008000"/>
                </a:solidFill>
                <a:latin typeface="Arial"/>
                <a:cs typeface="Arial"/>
              </a:rPr>
              <a:t>Tetrahedral Arrangement</a:t>
            </a:r>
          </a:p>
        </p:txBody>
      </p:sp>
      <p:pic>
        <p:nvPicPr>
          <p:cNvPr id="4" name="Picture 3"/>
          <p:cNvPicPr>
            <a:picLocks noChangeAspect="1"/>
          </p:cNvPicPr>
          <p:nvPr/>
        </p:nvPicPr>
        <p:blipFill>
          <a:blip r:embed="rId2"/>
          <a:stretch>
            <a:fillRect/>
          </a:stretch>
        </p:blipFill>
        <p:spPr>
          <a:xfrm>
            <a:off x="774700" y="1676400"/>
            <a:ext cx="7581900" cy="3505200"/>
          </a:xfrm>
          <a:prstGeom prst="rect">
            <a:avLst/>
          </a:prstGeom>
        </p:spPr>
      </p:pic>
      <p:sp>
        <p:nvSpPr>
          <p:cNvPr id="5" name="TextBox 4"/>
          <p:cNvSpPr txBox="1"/>
          <p:nvPr/>
        </p:nvSpPr>
        <p:spPr>
          <a:xfrm>
            <a:off x="1303674" y="5719001"/>
            <a:ext cx="7383126" cy="523220"/>
          </a:xfrm>
          <a:prstGeom prst="rect">
            <a:avLst/>
          </a:prstGeom>
          <a:noFill/>
        </p:spPr>
        <p:txBody>
          <a:bodyPr wrap="none" rtlCol="0">
            <a:spAutoFit/>
          </a:bodyPr>
          <a:lstStyle/>
          <a:p>
            <a:r>
              <a:rPr lang="en-US" sz="2800" dirty="0">
                <a:solidFill>
                  <a:schemeClr val="accent5">
                    <a:lumMod val="75000"/>
                  </a:schemeClr>
                </a:solidFill>
                <a:latin typeface="Arial"/>
                <a:cs typeface="Arial"/>
              </a:rPr>
              <a:t>Possible three different molecular geometries</a:t>
            </a:r>
          </a:p>
        </p:txBody>
      </p:sp>
    </p:spTree>
    <p:extLst>
      <p:ext uri="{BB962C8B-B14F-4D97-AF65-F5344CB8AC3E}">
        <p14:creationId xmlns:p14="http://schemas.microsoft.com/office/powerpoint/2010/main" val="369671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0"/>
            <a:ext cx="8427954" cy="6858000"/>
          </a:xfrm>
          <a:prstGeom prst="rect">
            <a:avLst/>
          </a:prstGeom>
        </p:spPr>
      </p:pic>
    </p:spTree>
    <p:extLst>
      <p:ext uri="{BB962C8B-B14F-4D97-AF65-F5344CB8AC3E}">
        <p14:creationId xmlns:p14="http://schemas.microsoft.com/office/powerpoint/2010/main" val="105415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6271" y="1042173"/>
            <a:ext cx="8794545" cy="738664"/>
          </a:xfrm>
          <a:prstGeom prst="rect">
            <a:avLst/>
          </a:prstGeom>
        </p:spPr>
        <p:txBody>
          <a:bodyPr wrap="square">
            <a:spAutoFit/>
          </a:bodyPr>
          <a:lstStyle/>
          <a:p>
            <a:r>
              <a:rPr lang="en-US" sz="2100" dirty="0">
                <a:latin typeface="Arial"/>
                <a:cs typeface="Arial"/>
              </a:rPr>
              <a:t>Predict the geometry of the following molecules or ions, using the VSEPR method: a. BeCl</a:t>
            </a:r>
            <a:r>
              <a:rPr lang="en-US" sz="2100" baseline="-25000" dirty="0">
                <a:latin typeface="Arial"/>
                <a:cs typeface="Arial"/>
              </a:rPr>
              <a:t>2</a:t>
            </a:r>
            <a:r>
              <a:rPr lang="en-US" sz="2100" dirty="0">
                <a:latin typeface="Arial"/>
                <a:cs typeface="Arial"/>
              </a:rPr>
              <a:t>	b. NO</a:t>
            </a:r>
            <a:r>
              <a:rPr lang="en-US" sz="2100" baseline="-25000" dirty="0">
                <a:latin typeface="Arial"/>
                <a:cs typeface="Arial"/>
              </a:rPr>
              <a:t>2</a:t>
            </a:r>
            <a:r>
              <a:rPr lang="en-US" sz="2100" dirty="0">
                <a:latin typeface="Arial"/>
                <a:cs typeface="Arial"/>
              </a:rPr>
              <a:t> 	c. SiCl</a:t>
            </a:r>
            <a:r>
              <a:rPr lang="en-US" sz="2100" baseline="-25000" dirty="0">
                <a:latin typeface="Arial"/>
                <a:cs typeface="Arial"/>
              </a:rPr>
              <a:t>4</a:t>
            </a:r>
            <a:r>
              <a:rPr lang="en-US" sz="2100" dirty="0">
                <a:latin typeface="Arial"/>
                <a:cs typeface="Arial"/>
              </a:rPr>
              <a:t>.</a:t>
            </a:r>
          </a:p>
        </p:txBody>
      </p:sp>
      <p:sp>
        <p:nvSpPr>
          <p:cNvPr id="6" name="Title 1"/>
          <p:cNvSpPr txBox="1">
            <a:spLocks noGrp="1"/>
          </p:cNvSpPr>
          <p:nvPr>
            <p:ph type="title"/>
          </p:nvPr>
        </p:nvSpPr>
        <p:spPr>
          <a:xfrm>
            <a:off x="457200" y="65796"/>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Predicting Molecular Geometries</a:t>
            </a:r>
          </a:p>
        </p:txBody>
      </p:sp>
      <p:pic>
        <p:nvPicPr>
          <p:cNvPr id="7" name="Picture 6"/>
          <p:cNvPicPr>
            <a:picLocks noChangeAspect="1"/>
          </p:cNvPicPr>
          <p:nvPr/>
        </p:nvPicPr>
        <p:blipFill>
          <a:blip r:embed="rId2"/>
          <a:stretch>
            <a:fillRect/>
          </a:stretch>
        </p:blipFill>
        <p:spPr>
          <a:xfrm>
            <a:off x="186271" y="1828547"/>
            <a:ext cx="8794545" cy="4978654"/>
          </a:xfrm>
          <a:prstGeom prst="rect">
            <a:avLst/>
          </a:prstGeom>
        </p:spPr>
      </p:pic>
    </p:spTree>
    <p:extLst>
      <p:ext uri="{BB962C8B-B14F-4D97-AF65-F5344CB8AC3E}">
        <p14:creationId xmlns:p14="http://schemas.microsoft.com/office/powerpoint/2010/main" val="70197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304799" y="49745"/>
            <a:ext cx="856826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Bond Angles and the Effect of Lone Pairs</a:t>
            </a:r>
          </a:p>
        </p:txBody>
      </p:sp>
      <p:pic>
        <p:nvPicPr>
          <p:cNvPr id="6" name="Picture 5"/>
          <p:cNvPicPr>
            <a:picLocks noChangeAspect="1"/>
          </p:cNvPicPr>
          <p:nvPr/>
        </p:nvPicPr>
        <p:blipFill>
          <a:blip r:embed="rId2"/>
          <a:stretch>
            <a:fillRect/>
          </a:stretch>
        </p:blipFill>
        <p:spPr>
          <a:xfrm>
            <a:off x="829733" y="1037526"/>
            <a:ext cx="7535332" cy="3287473"/>
          </a:xfrm>
          <a:prstGeom prst="rect">
            <a:avLst/>
          </a:prstGeom>
        </p:spPr>
      </p:pic>
      <p:sp>
        <p:nvSpPr>
          <p:cNvPr id="8" name="Rectangle 7"/>
          <p:cNvSpPr/>
          <p:nvPr/>
        </p:nvSpPr>
        <p:spPr>
          <a:xfrm>
            <a:off x="372535" y="4301293"/>
            <a:ext cx="8551333" cy="2554545"/>
          </a:xfrm>
          <a:prstGeom prst="rect">
            <a:avLst/>
          </a:prstGeom>
        </p:spPr>
        <p:txBody>
          <a:bodyPr wrap="square">
            <a:spAutoFit/>
          </a:bodyPr>
          <a:lstStyle/>
          <a:p>
            <a:r>
              <a:rPr lang="en-US" sz="2000" i="1" dirty="0">
                <a:latin typeface="Arial"/>
                <a:cs typeface="Arial"/>
              </a:rPr>
              <a:t>A lone pair tends to require more space than a corresponding bonding pair.</a:t>
            </a:r>
            <a:r>
              <a:rPr lang="en-US" sz="2000" dirty="0">
                <a:latin typeface="Arial"/>
                <a:cs typeface="Arial"/>
              </a:rPr>
              <a:t> A lone pair of electrons is attracted to only one atomic core, whereas a bonding pair is attracted to two. As a result, the lone pair is spatially more diffuse, while the bonding pair is drawn more tightly to the nuclei. In NH3 molecule, the lone pair on the nitrogen atom requires more space than the bonding pairs. Therefore, the N–H bonds are effectively pushed away from the lone pair, and the H–N–H bond angles become smaller (107°) than the tetrahedral value of 109.5°.</a:t>
            </a:r>
          </a:p>
        </p:txBody>
      </p:sp>
    </p:spTree>
    <p:extLst>
      <p:ext uri="{BB962C8B-B14F-4D97-AF65-F5344CB8AC3E}">
        <p14:creationId xmlns:p14="http://schemas.microsoft.com/office/powerpoint/2010/main" val="338147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445" y="917222"/>
            <a:ext cx="8590088" cy="6167796"/>
          </a:xfrm>
          <a:prstGeom prst="rect">
            <a:avLst/>
          </a:prstGeom>
        </p:spPr>
      </p:pic>
      <p:sp>
        <p:nvSpPr>
          <p:cNvPr id="5" name="Title 1"/>
          <p:cNvSpPr txBox="1">
            <a:spLocks noGrp="1"/>
          </p:cNvSpPr>
          <p:nvPr>
            <p:ph type="title"/>
          </p:nvPr>
        </p:nvSpPr>
        <p:spPr>
          <a:xfrm>
            <a:off x="-155222" y="-4903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008000"/>
                </a:solidFill>
                <a:latin typeface="Arial"/>
                <a:cs typeface="Arial"/>
              </a:rPr>
              <a:t>Central Atom with </a:t>
            </a:r>
            <a:r>
              <a:rPr lang="en-US" sz="3000" b="1" i="1" u="sng" dirty="0">
                <a:solidFill>
                  <a:srgbClr val="008000"/>
                </a:solidFill>
                <a:latin typeface="Arial"/>
                <a:cs typeface="Arial"/>
              </a:rPr>
              <a:t>Five</a:t>
            </a:r>
            <a:r>
              <a:rPr lang="en-US" sz="3000" dirty="0">
                <a:solidFill>
                  <a:srgbClr val="008000"/>
                </a:solidFill>
                <a:latin typeface="Arial"/>
                <a:cs typeface="Arial"/>
              </a:rPr>
              <a:t> Valence-Shell Electron Pairs</a:t>
            </a:r>
          </a:p>
        </p:txBody>
      </p:sp>
    </p:spTree>
    <p:extLst>
      <p:ext uri="{BB962C8B-B14F-4D97-AF65-F5344CB8AC3E}">
        <p14:creationId xmlns:p14="http://schemas.microsoft.com/office/powerpoint/2010/main" val="2854374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3652" y="1431748"/>
            <a:ext cx="8935684" cy="6415937"/>
            <a:chOff x="95430" y="1205972"/>
            <a:chExt cx="8935684" cy="6415937"/>
          </a:xfrm>
        </p:grpSpPr>
        <p:grpSp>
          <p:nvGrpSpPr>
            <p:cNvPr id="5" name="Group 4"/>
            <p:cNvGrpSpPr/>
            <p:nvPr/>
          </p:nvGrpSpPr>
          <p:grpSpPr>
            <a:xfrm>
              <a:off x="95430" y="1205972"/>
              <a:ext cx="8935684" cy="6415937"/>
              <a:chOff x="208316" y="655635"/>
              <a:chExt cx="8935684" cy="6415937"/>
            </a:xfrm>
          </p:grpSpPr>
          <p:pic>
            <p:nvPicPr>
              <p:cNvPr id="4" name="Picture 3"/>
              <p:cNvPicPr>
                <a:picLocks noChangeAspect="1"/>
              </p:cNvPicPr>
              <p:nvPr/>
            </p:nvPicPr>
            <p:blipFill>
              <a:blip r:embed="rId2"/>
              <a:stretch>
                <a:fillRect/>
              </a:stretch>
            </p:blipFill>
            <p:spPr>
              <a:xfrm>
                <a:off x="208317" y="655635"/>
                <a:ext cx="8935682" cy="6415937"/>
              </a:xfrm>
              <a:prstGeom prst="rect">
                <a:avLst/>
              </a:prstGeom>
            </p:spPr>
          </p:pic>
          <p:pic>
            <p:nvPicPr>
              <p:cNvPr id="3" name="Picture 2"/>
              <p:cNvPicPr>
                <a:picLocks noChangeAspect="1"/>
              </p:cNvPicPr>
              <p:nvPr/>
            </p:nvPicPr>
            <p:blipFill>
              <a:blip r:embed="rId3"/>
              <a:stretch>
                <a:fillRect/>
              </a:stretch>
            </p:blipFill>
            <p:spPr>
              <a:xfrm>
                <a:off x="208316" y="1481864"/>
                <a:ext cx="8935684" cy="3945510"/>
              </a:xfrm>
              <a:prstGeom prst="rect">
                <a:avLst/>
              </a:prstGeom>
            </p:spPr>
          </p:pic>
        </p:grpSp>
        <p:sp>
          <p:nvSpPr>
            <p:cNvPr id="7" name="Rectangle 6"/>
            <p:cNvSpPr/>
            <p:nvPr/>
          </p:nvSpPr>
          <p:spPr>
            <a:xfrm>
              <a:off x="95431" y="5949489"/>
              <a:ext cx="8935682" cy="1672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a:solidFill>
                  <a:srgbClr val="008000"/>
                </a:solidFill>
                <a:latin typeface="Arial"/>
                <a:cs typeface="Arial"/>
              </a:rPr>
              <a:t>Central Atom with </a:t>
            </a:r>
            <a:r>
              <a:rPr lang="en-US" sz="3000" b="1" i="1" u="sng" dirty="0">
                <a:solidFill>
                  <a:srgbClr val="008000"/>
                </a:solidFill>
                <a:latin typeface="Arial"/>
                <a:cs typeface="Arial"/>
              </a:rPr>
              <a:t>Six</a:t>
            </a:r>
            <a:r>
              <a:rPr lang="en-US" sz="3000" dirty="0">
                <a:solidFill>
                  <a:srgbClr val="008000"/>
                </a:solidFill>
                <a:latin typeface="Arial"/>
                <a:cs typeface="Arial"/>
              </a:rPr>
              <a:t> Valence-Shell Electron Pairs</a:t>
            </a:r>
          </a:p>
        </p:txBody>
      </p:sp>
    </p:spTree>
    <p:extLst>
      <p:ext uri="{BB962C8B-B14F-4D97-AF65-F5344CB8AC3E}">
        <p14:creationId xmlns:p14="http://schemas.microsoft.com/office/powerpoint/2010/main" val="300253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Dipole Moment and Polarity of Bond</a:t>
            </a:r>
            <a:endParaRPr lang="en-US" sz="3000" dirty="0">
              <a:solidFill>
                <a:srgbClr val="008000"/>
              </a:solidFill>
              <a:latin typeface="Arial"/>
              <a:cs typeface="Arial"/>
            </a:endParaRPr>
          </a:p>
        </p:txBody>
      </p:sp>
      <p:sp>
        <p:nvSpPr>
          <p:cNvPr id="6" name="Rectangle 5"/>
          <p:cNvSpPr/>
          <p:nvPr/>
        </p:nvSpPr>
        <p:spPr>
          <a:xfrm>
            <a:off x="381000" y="1207194"/>
            <a:ext cx="8381999" cy="5300426"/>
          </a:xfrm>
          <a:prstGeom prst="rect">
            <a:avLst/>
          </a:prstGeom>
        </p:spPr>
        <p:txBody>
          <a:bodyPr wrap="square">
            <a:spAutoFit/>
          </a:bodyPr>
          <a:lstStyle/>
          <a:p>
            <a:pPr>
              <a:lnSpc>
                <a:spcPct val="110000"/>
              </a:lnSpc>
            </a:pPr>
            <a:r>
              <a:rPr lang="en-US" sz="2200" dirty="0">
                <a:latin typeface="Arial"/>
                <a:cs typeface="Arial"/>
              </a:rPr>
              <a:t>The </a:t>
            </a:r>
            <a:r>
              <a:rPr lang="en-US" sz="2200" dirty="0">
                <a:solidFill>
                  <a:srgbClr val="31859C"/>
                </a:solidFill>
                <a:latin typeface="Arial"/>
                <a:cs typeface="Arial"/>
              </a:rPr>
              <a:t>dipole moment </a:t>
            </a:r>
            <a:r>
              <a:rPr lang="en-US" sz="2200" dirty="0">
                <a:latin typeface="Arial"/>
                <a:cs typeface="Arial"/>
              </a:rPr>
              <a:t>is </a:t>
            </a:r>
            <a:r>
              <a:rPr lang="en-US" sz="2200" i="1" dirty="0">
                <a:latin typeface="Arial"/>
                <a:cs typeface="Arial"/>
              </a:rPr>
              <a:t>a quantitative measure of the degree of charge separation in a molecule. </a:t>
            </a:r>
          </a:p>
          <a:p>
            <a:pPr>
              <a:lnSpc>
                <a:spcPct val="110000"/>
              </a:lnSpc>
            </a:pPr>
            <a:r>
              <a:rPr lang="en-US" sz="2200" dirty="0">
                <a:latin typeface="Arial"/>
                <a:cs typeface="Arial"/>
              </a:rPr>
              <a:t>The </a:t>
            </a:r>
            <a:r>
              <a:rPr lang="en-US" sz="2200" dirty="0">
                <a:solidFill>
                  <a:schemeClr val="accent5">
                    <a:lumMod val="75000"/>
                  </a:schemeClr>
                </a:solidFill>
                <a:latin typeface="Arial"/>
                <a:cs typeface="Arial"/>
              </a:rPr>
              <a:t>polarity of a bond</a:t>
            </a:r>
            <a:r>
              <a:rPr lang="en-US" sz="2200" dirty="0">
                <a:latin typeface="Arial"/>
                <a:cs typeface="Arial"/>
              </a:rPr>
              <a:t>, such as that in </a:t>
            </a:r>
            <a:r>
              <a:rPr lang="en-US" sz="2200" dirty="0" err="1">
                <a:latin typeface="Arial"/>
                <a:cs typeface="Arial"/>
              </a:rPr>
              <a:t>HCl</a:t>
            </a:r>
            <a:r>
              <a:rPr lang="en-US" sz="2200" dirty="0">
                <a:latin typeface="Arial"/>
                <a:cs typeface="Arial"/>
              </a:rPr>
              <a:t>, is characterized by a separation of electric charge.</a:t>
            </a:r>
          </a:p>
          <a:p>
            <a:pPr>
              <a:lnSpc>
                <a:spcPct val="110000"/>
              </a:lnSpc>
            </a:pPr>
            <a:endParaRPr lang="en-US" sz="2200" dirty="0">
              <a:latin typeface="Arial"/>
              <a:cs typeface="Arial"/>
            </a:endParaRPr>
          </a:p>
          <a:p>
            <a:pPr>
              <a:lnSpc>
                <a:spcPct val="110000"/>
              </a:lnSpc>
            </a:pPr>
            <a:endParaRPr lang="en-US" sz="2200" dirty="0">
              <a:latin typeface="Arial"/>
              <a:cs typeface="Arial"/>
            </a:endParaRPr>
          </a:p>
          <a:p>
            <a:pPr>
              <a:lnSpc>
                <a:spcPct val="110000"/>
              </a:lnSpc>
            </a:pPr>
            <a:endParaRPr lang="en-US" sz="2200" dirty="0">
              <a:latin typeface="Arial"/>
              <a:cs typeface="Arial"/>
            </a:endParaRPr>
          </a:p>
          <a:p>
            <a:pPr>
              <a:lnSpc>
                <a:spcPct val="110000"/>
              </a:lnSpc>
            </a:pPr>
            <a:r>
              <a:rPr lang="en-US" sz="2200" dirty="0">
                <a:latin typeface="Arial"/>
                <a:cs typeface="Arial"/>
              </a:rPr>
              <a:t>A molecule in which the distribution of electric charge is equivalent to charges +</a:t>
            </a:r>
            <a:r>
              <a:rPr lang="en-US" sz="2200" dirty="0" err="1">
                <a:latin typeface="Arial"/>
                <a:cs typeface="Arial"/>
              </a:rPr>
              <a:t>δ</a:t>
            </a:r>
            <a:r>
              <a:rPr lang="en-US" sz="2200" dirty="0">
                <a:latin typeface="Arial"/>
                <a:cs typeface="Arial"/>
              </a:rPr>
              <a:t> and –</a:t>
            </a:r>
            <a:r>
              <a:rPr lang="en-US" sz="2200" dirty="0" err="1">
                <a:latin typeface="Arial"/>
                <a:cs typeface="Arial"/>
              </a:rPr>
              <a:t>δ</a:t>
            </a:r>
            <a:r>
              <a:rPr lang="en-US" sz="2200" dirty="0">
                <a:latin typeface="Arial"/>
                <a:cs typeface="Arial"/>
              </a:rPr>
              <a:t> separated by a distance </a:t>
            </a:r>
            <a:r>
              <a:rPr lang="en-US" sz="2200" i="1" dirty="0">
                <a:latin typeface="Arial"/>
                <a:cs typeface="Arial"/>
              </a:rPr>
              <a:t>d </a:t>
            </a:r>
            <a:r>
              <a:rPr lang="en-US" sz="2200" dirty="0">
                <a:latin typeface="Arial"/>
                <a:cs typeface="Arial"/>
              </a:rPr>
              <a:t>has a dipole moment equal to </a:t>
            </a:r>
            <a:r>
              <a:rPr lang="en-US" sz="2200" dirty="0" err="1">
                <a:latin typeface="Arial"/>
                <a:cs typeface="Arial"/>
              </a:rPr>
              <a:t>qδ</a:t>
            </a:r>
            <a:r>
              <a:rPr lang="en-US" sz="2200" dirty="0">
                <a:latin typeface="Arial"/>
                <a:cs typeface="Arial"/>
              </a:rPr>
              <a:t>.</a:t>
            </a:r>
          </a:p>
          <a:p>
            <a:pPr>
              <a:lnSpc>
                <a:spcPct val="110000"/>
              </a:lnSpc>
            </a:pPr>
            <a:endParaRPr lang="en-US" sz="2200" dirty="0">
              <a:latin typeface="Arial"/>
              <a:cs typeface="Arial"/>
            </a:endParaRPr>
          </a:p>
          <a:p>
            <a:pPr>
              <a:lnSpc>
                <a:spcPct val="110000"/>
              </a:lnSpc>
            </a:pPr>
            <a:r>
              <a:rPr lang="en-US" sz="2200" dirty="0" err="1">
                <a:latin typeface="Arial"/>
                <a:cs typeface="Arial"/>
              </a:rPr>
              <a:t>Diplole</a:t>
            </a:r>
            <a:r>
              <a:rPr lang="en-US" sz="2200" dirty="0">
                <a:latin typeface="Arial"/>
                <a:cs typeface="Arial"/>
              </a:rPr>
              <a:t> moments are usually measured in units of </a:t>
            </a:r>
            <a:r>
              <a:rPr lang="en-US" sz="2200" i="1" dirty="0" err="1">
                <a:latin typeface="Arial"/>
                <a:cs typeface="Arial"/>
              </a:rPr>
              <a:t>debyes</a:t>
            </a:r>
            <a:r>
              <a:rPr lang="en-US" sz="2200" i="1" dirty="0">
                <a:latin typeface="Arial"/>
                <a:cs typeface="Arial"/>
              </a:rPr>
              <a:t> </a:t>
            </a:r>
            <a:r>
              <a:rPr lang="en-US" sz="2200" dirty="0">
                <a:latin typeface="Arial"/>
                <a:cs typeface="Arial"/>
              </a:rPr>
              <a:t>(D). </a:t>
            </a:r>
          </a:p>
          <a:p>
            <a:pPr>
              <a:lnSpc>
                <a:spcPct val="110000"/>
              </a:lnSpc>
            </a:pPr>
            <a:r>
              <a:rPr lang="en-US" sz="2200" dirty="0">
                <a:latin typeface="Arial"/>
                <a:cs typeface="Arial"/>
              </a:rPr>
              <a:t>In SI units, dipole moments are measured in coulomb-meters (</a:t>
            </a:r>
            <a:r>
              <a:rPr lang="en-US" sz="2200" dirty="0" err="1">
                <a:latin typeface="Arial"/>
                <a:cs typeface="Arial"/>
              </a:rPr>
              <a:t>C.m</a:t>
            </a:r>
            <a:r>
              <a:rPr lang="en-US" sz="2200" dirty="0">
                <a:latin typeface="Arial"/>
                <a:cs typeface="Arial"/>
              </a:rPr>
              <a:t>), and 1 D = 3.34 × 10</a:t>
            </a:r>
            <a:r>
              <a:rPr lang="en-US" sz="2200" baseline="30000" dirty="0">
                <a:latin typeface="Arial"/>
                <a:cs typeface="Arial"/>
              </a:rPr>
              <a:t>–30</a:t>
            </a:r>
            <a:r>
              <a:rPr lang="en-US" sz="2200" dirty="0">
                <a:latin typeface="Arial"/>
                <a:cs typeface="Arial"/>
              </a:rPr>
              <a:t> </a:t>
            </a:r>
            <a:r>
              <a:rPr lang="en-US" sz="2200" dirty="0" err="1">
                <a:latin typeface="Arial"/>
                <a:cs typeface="Arial"/>
              </a:rPr>
              <a:t>C.m</a:t>
            </a:r>
            <a:r>
              <a:rPr lang="en-US" sz="2200" dirty="0">
                <a:latin typeface="Arial"/>
                <a:cs typeface="Arial"/>
              </a:rPr>
              <a:t>.</a:t>
            </a:r>
          </a:p>
        </p:txBody>
      </p:sp>
      <p:pic>
        <p:nvPicPr>
          <p:cNvPr id="9" name="Picture 8"/>
          <p:cNvPicPr>
            <a:picLocks noChangeAspect="1"/>
          </p:cNvPicPr>
          <p:nvPr/>
        </p:nvPicPr>
        <p:blipFill>
          <a:blip r:embed="rId2"/>
          <a:stretch>
            <a:fillRect/>
          </a:stretch>
        </p:blipFill>
        <p:spPr>
          <a:xfrm>
            <a:off x="3880551" y="2927901"/>
            <a:ext cx="1157111" cy="764394"/>
          </a:xfrm>
          <a:prstGeom prst="rect">
            <a:avLst/>
          </a:prstGeom>
        </p:spPr>
      </p:pic>
    </p:spTree>
    <p:extLst>
      <p:ext uri="{BB962C8B-B14F-4D97-AF65-F5344CB8AC3E}">
        <p14:creationId xmlns:p14="http://schemas.microsoft.com/office/powerpoint/2010/main" val="2054786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1054"/>
            <a:ext cx="9144000" cy="1143000"/>
          </a:xfrm>
        </p:spPr>
        <p:txBody>
          <a:bodyPr>
            <a:normAutofit/>
          </a:bodyPr>
          <a:lstStyle/>
          <a:p>
            <a:r>
              <a:rPr lang="en-US" sz="3500" dirty="0">
                <a:solidFill>
                  <a:srgbClr val="008000"/>
                </a:solidFill>
                <a:latin typeface="Arial"/>
                <a:cs typeface="Arial"/>
              </a:rPr>
              <a:t>Lattice Energies from the Born–Haber Cycle</a:t>
            </a:r>
          </a:p>
        </p:txBody>
      </p:sp>
      <p:sp>
        <p:nvSpPr>
          <p:cNvPr id="5" name="Rectangle 4"/>
          <p:cNvSpPr/>
          <p:nvPr/>
        </p:nvSpPr>
        <p:spPr>
          <a:xfrm>
            <a:off x="253645" y="1076318"/>
            <a:ext cx="8846561" cy="1203919"/>
          </a:xfrm>
          <a:prstGeom prst="rect">
            <a:avLst/>
          </a:prstGeom>
        </p:spPr>
        <p:txBody>
          <a:bodyPr wrap="square">
            <a:spAutoFit/>
          </a:bodyPr>
          <a:lstStyle/>
          <a:p>
            <a:pPr>
              <a:lnSpc>
                <a:spcPct val="110000"/>
              </a:lnSpc>
            </a:pPr>
            <a:r>
              <a:rPr lang="en-US" sz="2200" dirty="0">
                <a:latin typeface="Arial"/>
                <a:cs typeface="Arial"/>
              </a:rPr>
              <a:t>The lattice energy is </a:t>
            </a:r>
            <a:r>
              <a:rPr lang="en-US" sz="2200" i="1" dirty="0">
                <a:latin typeface="Arial"/>
                <a:cs typeface="Arial"/>
              </a:rPr>
              <a:t>the change in energy that occurs when an ionic solid is separated into isolated ions in the gas phase. </a:t>
            </a:r>
            <a:r>
              <a:rPr lang="en-US" sz="2200" dirty="0">
                <a:latin typeface="Arial"/>
                <a:cs typeface="Arial"/>
              </a:rPr>
              <a:t>For sodium chloride, the process is</a:t>
            </a:r>
          </a:p>
        </p:txBody>
      </p:sp>
      <p:pic>
        <p:nvPicPr>
          <p:cNvPr id="6" name="Picture 5"/>
          <p:cNvPicPr>
            <a:picLocks noChangeAspect="1"/>
          </p:cNvPicPr>
          <p:nvPr/>
        </p:nvPicPr>
        <p:blipFill>
          <a:blip r:embed="rId2"/>
          <a:stretch>
            <a:fillRect/>
          </a:stretch>
        </p:blipFill>
        <p:spPr>
          <a:xfrm>
            <a:off x="2389006" y="2388412"/>
            <a:ext cx="4151025" cy="366267"/>
          </a:xfrm>
          <a:prstGeom prst="rect">
            <a:avLst/>
          </a:prstGeom>
        </p:spPr>
      </p:pic>
      <p:pic>
        <p:nvPicPr>
          <p:cNvPr id="7" name="Picture 6"/>
          <p:cNvPicPr>
            <a:picLocks noChangeAspect="1"/>
          </p:cNvPicPr>
          <p:nvPr/>
        </p:nvPicPr>
        <p:blipFill>
          <a:blip r:embed="rId3"/>
          <a:stretch>
            <a:fillRect/>
          </a:stretch>
        </p:blipFill>
        <p:spPr>
          <a:xfrm>
            <a:off x="223405" y="2929548"/>
            <a:ext cx="4943854" cy="3712128"/>
          </a:xfrm>
          <a:prstGeom prst="rect">
            <a:avLst/>
          </a:prstGeom>
        </p:spPr>
      </p:pic>
      <p:sp>
        <p:nvSpPr>
          <p:cNvPr id="8" name="Rectangle 7"/>
          <p:cNvSpPr/>
          <p:nvPr/>
        </p:nvSpPr>
        <p:spPr>
          <a:xfrm>
            <a:off x="4789723" y="3900537"/>
            <a:ext cx="4250003" cy="2525307"/>
          </a:xfrm>
          <a:prstGeom prst="rect">
            <a:avLst/>
          </a:prstGeom>
        </p:spPr>
        <p:txBody>
          <a:bodyPr wrap="square">
            <a:spAutoFit/>
          </a:bodyPr>
          <a:lstStyle/>
          <a:p>
            <a:pPr>
              <a:lnSpc>
                <a:spcPct val="110000"/>
              </a:lnSpc>
            </a:pPr>
            <a:r>
              <a:rPr lang="en-US" dirty="0">
                <a:latin typeface="Arial"/>
                <a:cs typeface="Arial"/>
              </a:rPr>
              <a:t>1. </a:t>
            </a:r>
            <a:r>
              <a:rPr lang="en-US" i="1" dirty="0">
                <a:latin typeface="Arial"/>
                <a:cs typeface="Arial"/>
              </a:rPr>
              <a:t>Sublimation of sodium:</a:t>
            </a:r>
            <a:r>
              <a:rPr lang="en-US" dirty="0">
                <a:latin typeface="Arial"/>
                <a:cs typeface="Arial"/>
              </a:rPr>
              <a:t> 108 kJ/mole</a:t>
            </a:r>
          </a:p>
          <a:p>
            <a:pPr>
              <a:lnSpc>
                <a:spcPct val="110000"/>
              </a:lnSpc>
            </a:pPr>
            <a:r>
              <a:rPr lang="en-US" dirty="0">
                <a:latin typeface="Arial"/>
                <a:cs typeface="Arial"/>
              </a:rPr>
              <a:t>2. </a:t>
            </a:r>
            <a:r>
              <a:rPr lang="en-US" i="1" dirty="0">
                <a:latin typeface="Arial"/>
                <a:cs typeface="Arial"/>
              </a:rPr>
              <a:t>Dissociation of chlorine: </a:t>
            </a:r>
            <a:r>
              <a:rPr lang="en-US" dirty="0">
                <a:latin typeface="Arial"/>
                <a:cs typeface="Arial"/>
              </a:rPr>
              <a:t>120 kJ/mole </a:t>
            </a:r>
          </a:p>
          <a:p>
            <a:pPr>
              <a:lnSpc>
                <a:spcPct val="110000"/>
              </a:lnSpc>
            </a:pPr>
            <a:r>
              <a:rPr lang="en-US" dirty="0">
                <a:latin typeface="Arial"/>
                <a:cs typeface="Arial"/>
              </a:rPr>
              <a:t>3. </a:t>
            </a:r>
            <a:r>
              <a:rPr lang="en-US" i="1" dirty="0">
                <a:latin typeface="Arial"/>
                <a:cs typeface="Arial"/>
              </a:rPr>
              <a:t>Ionization of sodium: </a:t>
            </a:r>
            <a:r>
              <a:rPr lang="en-US" dirty="0">
                <a:latin typeface="Arial"/>
                <a:cs typeface="Arial"/>
              </a:rPr>
              <a:t>496 kJ/mole</a:t>
            </a:r>
          </a:p>
          <a:p>
            <a:pPr>
              <a:lnSpc>
                <a:spcPct val="110000"/>
              </a:lnSpc>
            </a:pPr>
            <a:r>
              <a:rPr lang="en-US" dirty="0">
                <a:latin typeface="Arial"/>
                <a:cs typeface="Arial"/>
              </a:rPr>
              <a:t>4. </a:t>
            </a:r>
            <a:r>
              <a:rPr lang="en-US" i="1" dirty="0">
                <a:latin typeface="Arial"/>
                <a:cs typeface="Arial"/>
              </a:rPr>
              <a:t>Formation of </a:t>
            </a:r>
            <a:r>
              <a:rPr lang="en-US" i="1" dirty="0" err="1">
                <a:latin typeface="Arial"/>
                <a:cs typeface="Arial"/>
              </a:rPr>
              <a:t>Cl</a:t>
            </a:r>
            <a:r>
              <a:rPr lang="en-US" i="1" baseline="30000" dirty="0">
                <a:latin typeface="Arial"/>
                <a:cs typeface="Arial"/>
              </a:rPr>
              <a:t>–</a:t>
            </a:r>
            <a:r>
              <a:rPr lang="en-US" i="1" dirty="0">
                <a:latin typeface="Arial"/>
                <a:cs typeface="Arial"/>
              </a:rPr>
              <a:t> ion: – </a:t>
            </a:r>
            <a:r>
              <a:rPr lang="en-US" dirty="0">
                <a:latin typeface="Arial"/>
                <a:cs typeface="Arial"/>
              </a:rPr>
              <a:t>349 kJ/mole</a:t>
            </a:r>
          </a:p>
          <a:p>
            <a:pPr>
              <a:lnSpc>
                <a:spcPct val="110000"/>
              </a:lnSpc>
            </a:pPr>
            <a:r>
              <a:rPr lang="en-US" dirty="0">
                <a:latin typeface="Arial"/>
                <a:cs typeface="Arial"/>
              </a:rPr>
              <a:t>5. </a:t>
            </a:r>
            <a:r>
              <a:rPr lang="en-US" i="1" dirty="0">
                <a:latin typeface="Arial"/>
                <a:cs typeface="Arial"/>
              </a:rPr>
              <a:t>Formation of </a:t>
            </a:r>
            <a:r>
              <a:rPr lang="en-US" i="1" dirty="0" err="1">
                <a:latin typeface="Arial"/>
                <a:cs typeface="Arial"/>
              </a:rPr>
              <a:t>NaCl</a:t>
            </a:r>
            <a:r>
              <a:rPr lang="en-US" i="1" dirty="0">
                <a:latin typeface="Arial"/>
                <a:cs typeface="Arial"/>
              </a:rPr>
              <a:t>(s) from ions: </a:t>
            </a:r>
            <a:r>
              <a:rPr lang="en-US" dirty="0">
                <a:latin typeface="Arial"/>
                <a:cs typeface="Arial"/>
              </a:rPr>
              <a:t>negative of the lattice energy. If we let </a:t>
            </a:r>
            <a:r>
              <a:rPr lang="en-US" i="1" dirty="0">
                <a:latin typeface="Arial"/>
                <a:cs typeface="Arial"/>
              </a:rPr>
              <a:t>U </a:t>
            </a:r>
            <a:r>
              <a:rPr lang="en-US" dirty="0">
                <a:latin typeface="Arial"/>
                <a:cs typeface="Arial"/>
              </a:rPr>
              <a:t>be the lattice energy, the enthalpy change for Step 5 is –</a:t>
            </a:r>
            <a:r>
              <a:rPr lang="en-US" i="1" dirty="0">
                <a:latin typeface="Arial"/>
                <a:cs typeface="Arial"/>
              </a:rPr>
              <a:t>U</a:t>
            </a:r>
            <a:r>
              <a:rPr lang="en-US" dirty="0">
                <a:latin typeface="Arial"/>
                <a:cs typeface="Arial"/>
              </a:rPr>
              <a:t>.</a:t>
            </a:r>
          </a:p>
        </p:txBody>
      </p:sp>
    </p:spTree>
    <p:extLst>
      <p:ext uri="{BB962C8B-B14F-4D97-AF65-F5344CB8AC3E}">
        <p14:creationId xmlns:p14="http://schemas.microsoft.com/office/powerpoint/2010/main" val="3494540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35634"/>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100" dirty="0">
                <a:solidFill>
                  <a:srgbClr val="008000"/>
                </a:solidFill>
                <a:latin typeface="Arial"/>
                <a:cs typeface="Arial"/>
              </a:rPr>
              <a:t>Alignment of Polar Molecules by an Electric Field</a:t>
            </a:r>
          </a:p>
        </p:txBody>
      </p:sp>
      <p:pic>
        <p:nvPicPr>
          <p:cNvPr id="5" name="Picture 4"/>
          <p:cNvPicPr>
            <a:picLocks noChangeAspect="1"/>
          </p:cNvPicPr>
          <p:nvPr/>
        </p:nvPicPr>
        <p:blipFill>
          <a:blip r:embed="rId2"/>
          <a:stretch>
            <a:fillRect/>
          </a:stretch>
        </p:blipFill>
        <p:spPr>
          <a:xfrm>
            <a:off x="1368778" y="1220967"/>
            <a:ext cx="6688668" cy="4071761"/>
          </a:xfrm>
          <a:prstGeom prst="rect">
            <a:avLst/>
          </a:prstGeom>
        </p:spPr>
      </p:pic>
      <p:sp>
        <p:nvSpPr>
          <p:cNvPr id="6" name="Rectangle 5"/>
          <p:cNvSpPr/>
          <p:nvPr/>
        </p:nvSpPr>
        <p:spPr>
          <a:xfrm>
            <a:off x="536220" y="5334671"/>
            <a:ext cx="8692445" cy="1446550"/>
          </a:xfrm>
          <a:prstGeom prst="rect">
            <a:avLst/>
          </a:prstGeom>
        </p:spPr>
        <p:txBody>
          <a:bodyPr wrap="square">
            <a:spAutoFit/>
          </a:bodyPr>
          <a:lstStyle/>
          <a:p>
            <a:r>
              <a:rPr lang="en-US" sz="2200" i="1" dirty="0">
                <a:solidFill>
                  <a:schemeClr val="accent5">
                    <a:lumMod val="75000"/>
                  </a:schemeClr>
                </a:solidFill>
                <a:latin typeface="Arial"/>
                <a:cs typeface="Arial"/>
              </a:rPr>
              <a:t>(A) </a:t>
            </a:r>
            <a:r>
              <a:rPr lang="en-US" sz="2200" dirty="0">
                <a:solidFill>
                  <a:schemeClr val="accent5">
                    <a:lumMod val="75000"/>
                  </a:schemeClr>
                </a:solidFill>
                <a:latin typeface="Arial"/>
                <a:cs typeface="Arial"/>
              </a:rPr>
              <a:t>A polar substance is placed between metal plates.</a:t>
            </a:r>
          </a:p>
          <a:p>
            <a:r>
              <a:rPr lang="en-US" sz="2200" i="1" dirty="0">
                <a:solidFill>
                  <a:schemeClr val="accent5">
                    <a:lumMod val="75000"/>
                  </a:schemeClr>
                </a:solidFill>
                <a:latin typeface="Arial"/>
                <a:cs typeface="Arial"/>
              </a:rPr>
              <a:t>(B) </a:t>
            </a:r>
            <a:r>
              <a:rPr lang="en-US" sz="2200" dirty="0">
                <a:solidFill>
                  <a:schemeClr val="accent5">
                    <a:lumMod val="75000"/>
                  </a:schemeClr>
                </a:solidFill>
                <a:latin typeface="Arial"/>
                <a:cs typeface="Arial"/>
              </a:rPr>
              <a:t>When the plates are connected to an electric voltage (whose direction is shown by the + and  – signs), the polar molecules align so that their negative ends point toward the positive plate.</a:t>
            </a:r>
          </a:p>
        </p:txBody>
      </p:sp>
    </p:spTree>
    <p:extLst>
      <p:ext uri="{BB962C8B-B14F-4D97-AF65-F5344CB8AC3E}">
        <p14:creationId xmlns:p14="http://schemas.microsoft.com/office/powerpoint/2010/main" val="2106334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Attraction of a Polar Liquid to an Electrified Rod</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4967111" y="1150411"/>
            <a:ext cx="3747575" cy="5425593"/>
          </a:xfrm>
          <a:prstGeom prst="rect">
            <a:avLst/>
          </a:prstGeom>
        </p:spPr>
      </p:pic>
      <p:sp>
        <p:nvSpPr>
          <p:cNvPr id="3" name="Rectangle 2"/>
          <p:cNvSpPr/>
          <p:nvPr/>
        </p:nvSpPr>
        <p:spPr>
          <a:xfrm>
            <a:off x="338666" y="1235840"/>
            <a:ext cx="4572000" cy="3438377"/>
          </a:xfrm>
          <a:prstGeom prst="rect">
            <a:avLst/>
          </a:prstGeom>
        </p:spPr>
        <p:txBody>
          <a:bodyPr>
            <a:spAutoFit/>
          </a:bodyPr>
          <a:lstStyle/>
          <a:p>
            <a:pPr>
              <a:lnSpc>
                <a:spcPct val="110000"/>
              </a:lnSpc>
            </a:pPr>
            <a:r>
              <a:rPr lang="en-US" sz="2200" b="1" i="1" dirty="0">
                <a:latin typeface="Arial"/>
                <a:cs typeface="Arial"/>
              </a:rPr>
              <a:t>Left:</a:t>
            </a:r>
            <a:r>
              <a:rPr lang="en-US" sz="2200" i="1" dirty="0">
                <a:latin typeface="Arial"/>
                <a:cs typeface="Arial"/>
              </a:rPr>
              <a:t> </a:t>
            </a:r>
            <a:r>
              <a:rPr lang="en-US" sz="2200" dirty="0">
                <a:latin typeface="Arial"/>
                <a:cs typeface="Arial"/>
              </a:rPr>
              <a:t>Water is a polar liquid; it is attracted to the electrically charged rod. Charges of signs opposite to</a:t>
            </a:r>
          </a:p>
          <a:p>
            <a:pPr>
              <a:lnSpc>
                <a:spcPct val="110000"/>
              </a:lnSpc>
            </a:pPr>
            <a:r>
              <a:rPr lang="en-US" sz="2200" dirty="0">
                <a:latin typeface="Arial"/>
                <a:cs typeface="Arial"/>
              </a:rPr>
              <a:t>those on the rod form on the liquid surface near the rod, resulting in a net attraction.</a:t>
            </a:r>
          </a:p>
          <a:p>
            <a:pPr>
              <a:lnSpc>
                <a:spcPct val="110000"/>
              </a:lnSpc>
            </a:pPr>
            <a:r>
              <a:rPr lang="en-US" sz="2200" b="1" i="1" dirty="0">
                <a:latin typeface="Arial"/>
                <a:cs typeface="Arial"/>
              </a:rPr>
              <a:t>Right:</a:t>
            </a:r>
            <a:r>
              <a:rPr lang="en-US" sz="2200" i="1" dirty="0">
                <a:latin typeface="Arial"/>
                <a:cs typeface="Arial"/>
              </a:rPr>
              <a:t> </a:t>
            </a:r>
            <a:r>
              <a:rPr lang="en-US" sz="2200" dirty="0">
                <a:latin typeface="Arial"/>
                <a:cs typeface="Arial"/>
              </a:rPr>
              <a:t>Carbon tetrachloride, CCl4, is a nonpolar liquid; it is not attracted to the glass rod.</a:t>
            </a:r>
          </a:p>
        </p:txBody>
      </p:sp>
    </p:spTree>
    <p:extLst>
      <p:ext uri="{BB962C8B-B14F-4D97-AF65-F5344CB8AC3E}">
        <p14:creationId xmlns:p14="http://schemas.microsoft.com/office/powerpoint/2010/main" val="523818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134411"/>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Relationship Between Molecular Geometry and</a:t>
            </a:r>
          </a:p>
          <a:p>
            <a:r>
              <a:rPr lang="en-US" sz="3200" dirty="0">
                <a:solidFill>
                  <a:srgbClr val="008000"/>
                </a:solidFill>
                <a:latin typeface="Arial"/>
                <a:cs typeface="Arial"/>
              </a:rPr>
              <a:t>Dipole Moment</a:t>
            </a:r>
            <a:endParaRPr lang="en-US" sz="3000" dirty="0">
              <a:solidFill>
                <a:srgbClr val="008000"/>
              </a:solidFill>
              <a:latin typeface="Arial"/>
              <a:cs typeface="Arial"/>
            </a:endParaRPr>
          </a:p>
        </p:txBody>
      </p:sp>
      <p:pic>
        <p:nvPicPr>
          <p:cNvPr id="5" name="Picture 4"/>
          <p:cNvPicPr>
            <a:picLocks noChangeAspect="1"/>
          </p:cNvPicPr>
          <p:nvPr/>
        </p:nvPicPr>
        <p:blipFill>
          <a:blip r:embed="rId2"/>
          <a:stretch>
            <a:fillRect/>
          </a:stretch>
        </p:blipFill>
        <p:spPr>
          <a:xfrm>
            <a:off x="1426634" y="2215444"/>
            <a:ext cx="2298700" cy="1016000"/>
          </a:xfrm>
          <a:prstGeom prst="rect">
            <a:avLst/>
          </a:prstGeom>
        </p:spPr>
      </p:pic>
      <p:pic>
        <p:nvPicPr>
          <p:cNvPr id="6" name="Picture 5"/>
          <p:cNvPicPr>
            <a:picLocks noChangeAspect="1"/>
          </p:cNvPicPr>
          <p:nvPr/>
        </p:nvPicPr>
        <p:blipFill>
          <a:blip r:embed="rId3"/>
          <a:stretch>
            <a:fillRect/>
          </a:stretch>
        </p:blipFill>
        <p:spPr>
          <a:xfrm>
            <a:off x="1439334" y="4439356"/>
            <a:ext cx="2273300" cy="914400"/>
          </a:xfrm>
          <a:prstGeom prst="rect">
            <a:avLst/>
          </a:prstGeom>
        </p:spPr>
      </p:pic>
      <p:sp>
        <p:nvSpPr>
          <p:cNvPr id="7" name="Rectangle 6"/>
          <p:cNvSpPr/>
          <p:nvPr/>
        </p:nvSpPr>
        <p:spPr>
          <a:xfrm>
            <a:off x="917222" y="5692225"/>
            <a:ext cx="3358445" cy="769441"/>
          </a:xfrm>
          <a:prstGeom prst="rect">
            <a:avLst/>
          </a:prstGeom>
        </p:spPr>
        <p:txBody>
          <a:bodyPr wrap="square">
            <a:spAutoFit/>
          </a:bodyPr>
          <a:lstStyle/>
          <a:p>
            <a:r>
              <a:rPr lang="en-US" sz="2200" dirty="0">
                <a:latin typeface="Arial"/>
                <a:cs typeface="Arial"/>
              </a:rPr>
              <a:t>net dipole moment = zero        </a:t>
            </a:r>
            <a:endParaRPr lang="en-US" sz="2400" dirty="0"/>
          </a:p>
          <a:p>
            <a:r>
              <a:rPr lang="en-US" sz="2200" dirty="0">
                <a:latin typeface="Arial"/>
                <a:cs typeface="Arial"/>
              </a:rPr>
              <a:t> </a:t>
            </a:r>
          </a:p>
        </p:txBody>
      </p:sp>
      <p:grpSp>
        <p:nvGrpSpPr>
          <p:cNvPr id="9" name="Group 8"/>
          <p:cNvGrpSpPr/>
          <p:nvPr/>
        </p:nvGrpSpPr>
        <p:grpSpPr>
          <a:xfrm>
            <a:off x="4780846" y="2032000"/>
            <a:ext cx="3756376" cy="4415555"/>
            <a:chOff x="4780846" y="2032000"/>
            <a:chExt cx="3756376" cy="4415555"/>
          </a:xfrm>
        </p:grpSpPr>
        <p:pic>
          <p:nvPicPr>
            <p:cNvPr id="2" name="Picture 1"/>
            <p:cNvPicPr>
              <a:picLocks noChangeAspect="1"/>
            </p:cNvPicPr>
            <p:nvPr/>
          </p:nvPicPr>
          <p:blipFill>
            <a:blip r:embed="rId4"/>
            <a:stretch>
              <a:fillRect/>
            </a:stretch>
          </p:blipFill>
          <p:spPr>
            <a:xfrm>
              <a:off x="5356577" y="2032000"/>
              <a:ext cx="2184400" cy="1397000"/>
            </a:xfrm>
            <a:prstGeom prst="rect">
              <a:avLst/>
            </a:prstGeom>
          </p:spPr>
        </p:pic>
        <p:pic>
          <p:nvPicPr>
            <p:cNvPr id="3" name="Picture 2"/>
            <p:cNvPicPr>
              <a:picLocks noChangeAspect="1"/>
            </p:cNvPicPr>
            <p:nvPr/>
          </p:nvPicPr>
          <p:blipFill>
            <a:blip r:embed="rId5"/>
            <a:stretch>
              <a:fillRect/>
            </a:stretch>
          </p:blipFill>
          <p:spPr>
            <a:xfrm>
              <a:off x="5559777" y="3872795"/>
              <a:ext cx="1981200" cy="1511300"/>
            </a:xfrm>
            <a:prstGeom prst="rect">
              <a:avLst/>
            </a:prstGeom>
          </p:spPr>
        </p:pic>
        <p:sp>
          <p:nvSpPr>
            <p:cNvPr id="8" name="Rectangle 7"/>
            <p:cNvSpPr/>
            <p:nvPr/>
          </p:nvSpPr>
          <p:spPr>
            <a:xfrm>
              <a:off x="4780846" y="5647336"/>
              <a:ext cx="3756376" cy="800219"/>
            </a:xfrm>
            <a:prstGeom prst="rect">
              <a:avLst/>
            </a:prstGeom>
          </p:spPr>
          <p:txBody>
            <a:bodyPr wrap="square">
              <a:spAutoFit/>
            </a:bodyPr>
            <a:lstStyle/>
            <a:p>
              <a:r>
                <a:rPr lang="en-US" sz="2400" dirty="0"/>
                <a:t>net dipole moment = 1.94 D</a:t>
              </a:r>
            </a:p>
            <a:p>
              <a:r>
                <a:rPr lang="en-US" sz="2200" dirty="0">
                  <a:latin typeface="Arial"/>
                  <a:cs typeface="Arial"/>
                </a:rPr>
                <a:t> </a:t>
              </a:r>
            </a:p>
          </p:txBody>
        </p:sp>
      </p:grpSp>
    </p:spTree>
    <p:extLst>
      <p:ext uri="{BB962C8B-B14F-4D97-AF65-F5344CB8AC3E}">
        <p14:creationId xmlns:p14="http://schemas.microsoft.com/office/powerpoint/2010/main" val="52381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5222" y="134411"/>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Relationship Between Molecular Geometry and</a:t>
            </a:r>
          </a:p>
          <a:p>
            <a:r>
              <a:rPr lang="en-US" sz="3200" dirty="0">
                <a:solidFill>
                  <a:srgbClr val="008000"/>
                </a:solidFill>
                <a:latin typeface="Arial"/>
                <a:cs typeface="Arial"/>
              </a:rPr>
              <a:t>Dipole Moment</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987778" y="1404410"/>
            <a:ext cx="7464778" cy="5328046"/>
          </a:xfrm>
          <a:prstGeom prst="rect">
            <a:avLst/>
          </a:prstGeom>
        </p:spPr>
      </p:pic>
    </p:spTree>
    <p:extLst>
      <p:ext uri="{BB962C8B-B14F-4D97-AF65-F5344CB8AC3E}">
        <p14:creationId xmlns:p14="http://schemas.microsoft.com/office/powerpoint/2010/main" val="523818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Dipole Moment and Polarity of Bond</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4007554" y="1693333"/>
            <a:ext cx="2620628" cy="2144816"/>
          </a:xfrm>
          <a:prstGeom prst="rect">
            <a:avLst/>
          </a:prstGeom>
        </p:spPr>
      </p:pic>
      <p:pic>
        <p:nvPicPr>
          <p:cNvPr id="3" name="Picture 2"/>
          <p:cNvPicPr>
            <a:picLocks noChangeAspect="1"/>
          </p:cNvPicPr>
          <p:nvPr/>
        </p:nvPicPr>
        <p:blipFill>
          <a:blip r:embed="rId3"/>
          <a:stretch>
            <a:fillRect/>
          </a:stretch>
        </p:blipFill>
        <p:spPr>
          <a:xfrm>
            <a:off x="2074333" y="4910667"/>
            <a:ext cx="5651611" cy="1692720"/>
          </a:xfrm>
          <a:prstGeom prst="rect">
            <a:avLst/>
          </a:prstGeom>
        </p:spPr>
      </p:pic>
      <p:sp>
        <p:nvSpPr>
          <p:cNvPr id="5" name="Rectangle 4"/>
          <p:cNvSpPr/>
          <p:nvPr/>
        </p:nvSpPr>
        <p:spPr>
          <a:xfrm>
            <a:off x="592667" y="1093968"/>
            <a:ext cx="8311443" cy="769441"/>
          </a:xfrm>
          <a:prstGeom prst="rect">
            <a:avLst/>
          </a:prstGeom>
        </p:spPr>
        <p:txBody>
          <a:bodyPr wrap="square">
            <a:spAutoFit/>
          </a:bodyPr>
          <a:lstStyle/>
          <a:p>
            <a:r>
              <a:rPr lang="en-US" sz="2200" i="1" dirty="0">
                <a:latin typeface="Arial"/>
                <a:cs typeface="Arial"/>
              </a:rPr>
              <a:t>Can you explain why NH</a:t>
            </a:r>
            <a:r>
              <a:rPr lang="en-US" sz="2200" i="1" baseline="-25000" dirty="0">
                <a:latin typeface="Arial"/>
                <a:cs typeface="Arial"/>
              </a:rPr>
              <a:t>3</a:t>
            </a:r>
            <a:r>
              <a:rPr lang="en-US" sz="2200" i="1" dirty="0">
                <a:latin typeface="Arial"/>
                <a:cs typeface="Arial"/>
              </a:rPr>
              <a:t> has such a large dipole moment compared with NF</a:t>
            </a:r>
            <a:r>
              <a:rPr lang="en-US" sz="2200" i="1" baseline="-25000" dirty="0">
                <a:latin typeface="Arial"/>
                <a:cs typeface="Arial"/>
              </a:rPr>
              <a:t>3</a:t>
            </a:r>
            <a:r>
              <a:rPr lang="en-US" sz="2200" i="1" dirty="0">
                <a:latin typeface="Arial"/>
                <a:cs typeface="Arial"/>
              </a:rPr>
              <a:t>?</a:t>
            </a:r>
            <a:endParaRPr lang="en-US" sz="2200" dirty="0">
              <a:latin typeface="Arial"/>
              <a:cs typeface="Arial"/>
            </a:endParaRPr>
          </a:p>
        </p:txBody>
      </p:sp>
      <p:sp>
        <p:nvSpPr>
          <p:cNvPr id="6" name="Rectangle 5"/>
          <p:cNvSpPr/>
          <p:nvPr/>
        </p:nvSpPr>
        <p:spPr>
          <a:xfrm>
            <a:off x="592667" y="3969791"/>
            <a:ext cx="8322733" cy="1107996"/>
          </a:xfrm>
          <a:prstGeom prst="rect">
            <a:avLst/>
          </a:prstGeom>
        </p:spPr>
        <p:txBody>
          <a:bodyPr wrap="square">
            <a:spAutoFit/>
          </a:bodyPr>
          <a:lstStyle/>
          <a:p>
            <a:r>
              <a:rPr lang="en-US" sz="2200" i="1" dirty="0">
                <a:latin typeface="Arial"/>
                <a:cs typeface="Arial"/>
              </a:rPr>
              <a:t>Can you explain why cis-1,2-dichloroethane has a large dipole moment, whereas  trans-1,2-dichloroethane has zero diploe moment?</a:t>
            </a:r>
            <a:endParaRPr lang="en-US" sz="2200" dirty="0">
              <a:latin typeface="Arial"/>
              <a:cs typeface="Arial"/>
            </a:endParaRPr>
          </a:p>
        </p:txBody>
      </p:sp>
    </p:spTree>
    <p:extLst>
      <p:ext uri="{BB962C8B-B14F-4D97-AF65-F5344CB8AC3E}">
        <p14:creationId xmlns:p14="http://schemas.microsoft.com/office/powerpoint/2010/main" val="52381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Valence Bond Theory</a:t>
            </a:r>
          </a:p>
        </p:txBody>
      </p:sp>
      <p:sp>
        <p:nvSpPr>
          <p:cNvPr id="2" name="Rectangle 1"/>
          <p:cNvSpPr/>
          <p:nvPr/>
        </p:nvSpPr>
        <p:spPr>
          <a:xfrm>
            <a:off x="606778" y="1161116"/>
            <a:ext cx="8170333" cy="769441"/>
          </a:xfrm>
          <a:prstGeom prst="rect">
            <a:avLst/>
          </a:prstGeom>
        </p:spPr>
        <p:txBody>
          <a:bodyPr wrap="square">
            <a:spAutoFit/>
          </a:bodyPr>
          <a:lstStyle/>
          <a:p>
            <a:r>
              <a:rPr lang="en-US" sz="2200" dirty="0">
                <a:latin typeface="Arial"/>
                <a:cs typeface="Arial"/>
              </a:rPr>
              <a:t>Valence Bond Theory (VBT) is </a:t>
            </a:r>
            <a:r>
              <a:rPr lang="en-US" sz="2200" i="1" dirty="0">
                <a:latin typeface="Arial"/>
                <a:cs typeface="Arial"/>
              </a:rPr>
              <a:t>an approximate theory to explain the electron pair or covalent bond by quantum mechanics.</a:t>
            </a:r>
            <a:endParaRPr lang="en-US" sz="2200" dirty="0">
              <a:latin typeface="Arial"/>
              <a:cs typeface="Arial"/>
            </a:endParaRPr>
          </a:p>
        </p:txBody>
      </p:sp>
      <p:pic>
        <p:nvPicPr>
          <p:cNvPr id="3" name="Picture 2"/>
          <p:cNvPicPr>
            <a:picLocks noChangeAspect="1"/>
          </p:cNvPicPr>
          <p:nvPr/>
        </p:nvPicPr>
        <p:blipFill>
          <a:blip r:embed="rId2"/>
          <a:stretch>
            <a:fillRect/>
          </a:stretch>
        </p:blipFill>
        <p:spPr>
          <a:xfrm>
            <a:off x="761999" y="2166137"/>
            <a:ext cx="7577668" cy="2582767"/>
          </a:xfrm>
          <a:prstGeom prst="rect">
            <a:avLst/>
          </a:prstGeom>
        </p:spPr>
      </p:pic>
      <p:sp>
        <p:nvSpPr>
          <p:cNvPr id="5" name="Rectangle 4"/>
          <p:cNvSpPr/>
          <p:nvPr/>
        </p:nvSpPr>
        <p:spPr>
          <a:xfrm>
            <a:off x="366888" y="4945505"/>
            <a:ext cx="8593667" cy="1881541"/>
          </a:xfrm>
          <a:prstGeom prst="rect">
            <a:avLst/>
          </a:prstGeom>
        </p:spPr>
        <p:txBody>
          <a:bodyPr wrap="square">
            <a:spAutoFit/>
          </a:bodyPr>
          <a:lstStyle/>
          <a:p>
            <a:pPr marL="342900" indent="-342900">
              <a:lnSpc>
                <a:spcPct val="110000"/>
              </a:lnSpc>
              <a:buFontTx/>
              <a:buChar char="-"/>
            </a:pPr>
            <a:r>
              <a:rPr lang="en-US" sz="2000" dirty="0">
                <a:latin typeface="Arial"/>
                <a:cs typeface="Arial"/>
              </a:rPr>
              <a:t>Hybrid orbitals are </a:t>
            </a:r>
            <a:r>
              <a:rPr lang="en-US" sz="2000" i="1" dirty="0">
                <a:latin typeface="Arial"/>
                <a:cs typeface="Arial"/>
              </a:rPr>
              <a:t>orbitals used to describe bonding that are obtained by taking combinations of atomic orbitals of the isolated atoms.</a:t>
            </a:r>
          </a:p>
          <a:p>
            <a:pPr>
              <a:lnSpc>
                <a:spcPct val="110000"/>
              </a:lnSpc>
            </a:pPr>
            <a:endParaRPr lang="en-US" sz="600" i="1" dirty="0">
              <a:latin typeface="Arial"/>
              <a:cs typeface="Arial"/>
            </a:endParaRPr>
          </a:p>
          <a:p>
            <a:pPr marL="342900" indent="-342900">
              <a:lnSpc>
                <a:spcPct val="110000"/>
              </a:lnSpc>
              <a:buFontTx/>
              <a:buChar char="-"/>
            </a:pPr>
            <a:r>
              <a:rPr lang="en-US" sz="2000" dirty="0">
                <a:latin typeface="Arial"/>
                <a:cs typeface="Arial"/>
              </a:rPr>
              <a:t>Hybrid orbitals can be formed from various numbers of atomic orbitals. </a:t>
            </a:r>
            <a:r>
              <a:rPr lang="en-US" sz="2000" i="1" dirty="0">
                <a:latin typeface="Arial"/>
                <a:cs typeface="Arial"/>
              </a:rPr>
              <a:t>The number of hybrid orbitals formed always equals the number of atomic orbitals used.</a:t>
            </a:r>
          </a:p>
        </p:txBody>
      </p:sp>
    </p:spTree>
    <p:extLst>
      <p:ext uri="{BB962C8B-B14F-4D97-AF65-F5344CB8AC3E}">
        <p14:creationId xmlns:p14="http://schemas.microsoft.com/office/powerpoint/2010/main" val="523818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253" y="1291525"/>
            <a:ext cx="6560968" cy="3120377"/>
          </a:xfrm>
          <a:prstGeom prst="rect">
            <a:avLst/>
          </a:prstGeom>
        </p:spPr>
      </p:pic>
      <p:sp>
        <p:nvSpPr>
          <p:cNvPr id="3" name="Rectangle 2"/>
          <p:cNvSpPr/>
          <p:nvPr/>
        </p:nvSpPr>
        <p:spPr>
          <a:xfrm>
            <a:off x="395111" y="4524791"/>
            <a:ext cx="8593667" cy="2246769"/>
          </a:xfrm>
          <a:prstGeom prst="rect">
            <a:avLst/>
          </a:prstGeom>
        </p:spPr>
        <p:txBody>
          <a:bodyPr wrap="square">
            <a:spAutoFit/>
          </a:bodyPr>
          <a:lstStyle/>
          <a:p>
            <a:r>
              <a:rPr lang="en-US" sz="2000" i="1" dirty="0">
                <a:latin typeface="Arial"/>
                <a:cs typeface="Arial"/>
              </a:rPr>
              <a:t>(A) </a:t>
            </a:r>
            <a:r>
              <a:rPr lang="en-US" sz="2000" dirty="0">
                <a:latin typeface="Arial"/>
                <a:cs typeface="Arial"/>
              </a:rPr>
              <a:t>The shape of a single </a:t>
            </a:r>
            <a:r>
              <a:rPr lang="en-US" sz="2000" i="1" dirty="0">
                <a:latin typeface="Arial"/>
                <a:cs typeface="Arial"/>
              </a:rPr>
              <a:t>sp</a:t>
            </a:r>
            <a:r>
              <a:rPr lang="en-US" sz="2000" baseline="30000" dirty="0">
                <a:latin typeface="Arial"/>
                <a:cs typeface="Arial"/>
              </a:rPr>
              <a:t>3</a:t>
            </a:r>
            <a:r>
              <a:rPr lang="en-US" sz="2000" dirty="0">
                <a:latin typeface="Arial"/>
                <a:cs typeface="Arial"/>
              </a:rPr>
              <a:t> hybrid orbital. Each orbital consists of two lobes. One lobe is small, but dense, and concentrated near the nucleus. The other lobe is large, but diffuse. Bonding occurs with the large lobe, since it extends further from the nucleus. </a:t>
            </a:r>
            <a:r>
              <a:rPr lang="en-US" sz="2000" i="1" dirty="0">
                <a:latin typeface="Arial"/>
                <a:cs typeface="Arial"/>
              </a:rPr>
              <a:t>(B) </a:t>
            </a:r>
            <a:r>
              <a:rPr lang="en-US" sz="2000" dirty="0">
                <a:latin typeface="Arial"/>
                <a:cs typeface="Arial"/>
              </a:rPr>
              <a:t>The four hybrid orbitals are arranged </a:t>
            </a:r>
            <a:r>
              <a:rPr lang="en-US" sz="2000" dirty="0" err="1">
                <a:latin typeface="Arial"/>
                <a:cs typeface="Arial"/>
              </a:rPr>
              <a:t>tetrahedrally</a:t>
            </a:r>
            <a:r>
              <a:rPr lang="en-US" sz="2000" dirty="0">
                <a:latin typeface="Arial"/>
                <a:cs typeface="Arial"/>
              </a:rPr>
              <a:t> in space. (Small lobes are omitted here for clarity) </a:t>
            </a:r>
            <a:r>
              <a:rPr lang="en-US" sz="2000" i="1" dirty="0">
                <a:latin typeface="Arial"/>
                <a:cs typeface="Arial"/>
              </a:rPr>
              <a:t>(C) </a:t>
            </a:r>
            <a:r>
              <a:rPr lang="en-US" sz="2000" dirty="0">
                <a:latin typeface="Arial"/>
                <a:cs typeface="Arial"/>
              </a:rPr>
              <a:t>Bonding in CH</a:t>
            </a:r>
            <a:r>
              <a:rPr lang="en-US" sz="2000" baseline="-25000" dirty="0">
                <a:latin typeface="Arial"/>
                <a:cs typeface="Arial"/>
              </a:rPr>
              <a:t>4</a:t>
            </a:r>
            <a:r>
              <a:rPr lang="en-US" sz="2000" dirty="0">
                <a:latin typeface="Arial"/>
                <a:cs typeface="Arial"/>
              </a:rPr>
              <a:t>. Each C–H bond is formed by the overlap of a 1</a:t>
            </a:r>
            <a:r>
              <a:rPr lang="en-US" sz="2000" i="1" dirty="0">
                <a:latin typeface="Arial"/>
                <a:cs typeface="Arial"/>
              </a:rPr>
              <a:t>s </a:t>
            </a:r>
            <a:r>
              <a:rPr lang="en-US" sz="2000" dirty="0">
                <a:latin typeface="Arial"/>
                <a:cs typeface="Arial"/>
              </a:rPr>
              <a:t>orbital from a hydrogen atom and an </a:t>
            </a:r>
            <a:r>
              <a:rPr lang="en-US" sz="2000" i="1" dirty="0">
                <a:latin typeface="Arial"/>
                <a:cs typeface="Arial"/>
              </a:rPr>
              <a:t>sp</a:t>
            </a:r>
            <a:r>
              <a:rPr lang="en-US" sz="2000" baseline="30000" dirty="0">
                <a:latin typeface="Arial"/>
                <a:cs typeface="Arial"/>
              </a:rPr>
              <a:t>3</a:t>
            </a:r>
            <a:r>
              <a:rPr lang="en-US" sz="2000" dirty="0">
                <a:latin typeface="Arial"/>
                <a:cs typeface="Arial"/>
              </a:rPr>
              <a:t> hybrid orbital of the carbon atom.</a:t>
            </a:r>
          </a:p>
        </p:txBody>
      </p:sp>
      <p:sp>
        <p:nvSpPr>
          <p:cNvPr id="5" name="Title 1"/>
          <p:cNvSpPr txBox="1">
            <a:spLocks/>
          </p:cNvSpPr>
          <p:nvPr/>
        </p:nvSpPr>
        <p:spPr>
          <a:xfrm>
            <a:off x="-2822" y="1598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Spatial Arrangement of </a:t>
            </a:r>
            <a:r>
              <a:rPr lang="en-US" sz="3600" i="1" dirty="0">
                <a:solidFill>
                  <a:srgbClr val="008000"/>
                </a:solidFill>
                <a:latin typeface="Arial"/>
                <a:cs typeface="Arial"/>
              </a:rPr>
              <a:t>sp</a:t>
            </a:r>
            <a:r>
              <a:rPr lang="en-US" sz="3600" baseline="30000" dirty="0">
                <a:solidFill>
                  <a:srgbClr val="008000"/>
                </a:solidFill>
                <a:latin typeface="Arial"/>
                <a:cs typeface="Arial"/>
              </a:rPr>
              <a:t>3</a:t>
            </a:r>
          </a:p>
          <a:p>
            <a:r>
              <a:rPr lang="en-US" sz="3600" dirty="0">
                <a:solidFill>
                  <a:srgbClr val="008000"/>
                </a:solidFill>
                <a:latin typeface="Arial"/>
                <a:cs typeface="Arial"/>
              </a:rPr>
              <a:t>Hybrid Orbitals</a:t>
            </a:r>
          </a:p>
        </p:txBody>
      </p:sp>
    </p:spTree>
    <p:extLst>
      <p:ext uri="{BB962C8B-B14F-4D97-AF65-F5344CB8AC3E}">
        <p14:creationId xmlns:p14="http://schemas.microsoft.com/office/powerpoint/2010/main" val="523818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Kinds of Hybrid Orbitals</a:t>
            </a:r>
          </a:p>
        </p:txBody>
      </p:sp>
      <p:pic>
        <p:nvPicPr>
          <p:cNvPr id="2" name="Picture 1"/>
          <p:cNvPicPr>
            <a:picLocks noChangeAspect="1"/>
          </p:cNvPicPr>
          <p:nvPr/>
        </p:nvPicPr>
        <p:blipFill>
          <a:blip r:embed="rId2"/>
          <a:stretch>
            <a:fillRect/>
          </a:stretch>
        </p:blipFill>
        <p:spPr>
          <a:xfrm>
            <a:off x="0" y="2019300"/>
            <a:ext cx="9144000" cy="2801267"/>
          </a:xfrm>
          <a:prstGeom prst="rect">
            <a:avLst/>
          </a:prstGeom>
        </p:spPr>
      </p:pic>
    </p:spTree>
    <p:extLst>
      <p:ext uri="{BB962C8B-B14F-4D97-AF65-F5344CB8AC3E}">
        <p14:creationId xmlns:p14="http://schemas.microsoft.com/office/powerpoint/2010/main" val="523818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4333" y="1150412"/>
            <a:ext cx="7916334" cy="5513355"/>
          </a:xfrm>
          <a:prstGeom prst="rect">
            <a:avLst/>
          </a:prstGeom>
        </p:spPr>
      </p:pic>
      <p:sp>
        <p:nvSpPr>
          <p:cNvPr id="5"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Kinds of Hybrid Orbitals</a:t>
            </a:r>
          </a:p>
        </p:txBody>
      </p:sp>
    </p:spTree>
    <p:extLst>
      <p:ext uri="{BB962C8B-B14F-4D97-AF65-F5344CB8AC3E}">
        <p14:creationId xmlns:p14="http://schemas.microsoft.com/office/powerpoint/2010/main" val="52381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Applying Valence Bond Theory</a:t>
            </a:r>
            <a:endParaRPr lang="en-US" sz="3000" dirty="0">
              <a:solidFill>
                <a:srgbClr val="008000"/>
              </a:solidFill>
              <a:latin typeface="Arial"/>
              <a:cs typeface="Arial"/>
            </a:endParaRPr>
          </a:p>
        </p:txBody>
      </p:sp>
      <p:sp>
        <p:nvSpPr>
          <p:cNvPr id="2" name="Rectangle 1"/>
          <p:cNvSpPr/>
          <p:nvPr/>
        </p:nvSpPr>
        <p:spPr>
          <a:xfrm>
            <a:off x="691445" y="1180955"/>
            <a:ext cx="8085666" cy="5140895"/>
          </a:xfrm>
          <a:prstGeom prst="rect">
            <a:avLst/>
          </a:prstGeom>
        </p:spPr>
        <p:txBody>
          <a:bodyPr wrap="square">
            <a:spAutoFit/>
          </a:bodyPr>
          <a:lstStyle/>
          <a:p>
            <a:pPr>
              <a:lnSpc>
                <a:spcPct val="120000"/>
              </a:lnSpc>
            </a:pPr>
            <a:r>
              <a:rPr lang="en-US" sz="2200" b="1" dirty="0">
                <a:latin typeface="Arial"/>
                <a:cs typeface="Arial"/>
              </a:rPr>
              <a:t>Step 1: </a:t>
            </a:r>
            <a:r>
              <a:rPr lang="en-US" sz="2200" dirty="0">
                <a:latin typeface="Arial"/>
                <a:cs typeface="Arial"/>
              </a:rPr>
              <a:t>Write the Lewis electron-dot formula of the molecule.</a:t>
            </a:r>
          </a:p>
          <a:p>
            <a:pPr>
              <a:lnSpc>
                <a:spcPct val="120000"/>
              </a:lnSpc>
            </a:pPr>
            <a:endParaRPr lang="en-US" sz="800" b="1" dirty="0">
              <a:latin typeface="Arial"/>
              <a:cs typeface="Arial"/>
            </a:endParaRPr>
          </a:p>
          <a:p>
            <a:pPr>
              <a:lnSpc>
                <a:spcPct val="120000"/>
              </a:lnSpc>
            </a:pPr>
            <a:r>
              <a:rPr lang="en-US" sz="2200" b="1" dirty="0">
                <a:latin typeface="Arial"/>
                <a:cs typeface="Arial"/>
              </a:rPr>
              <a:t>Step 2: </a:t>
            </a:r>
            <a:r>
              <a:rPr lang="en-US" sz="2200" dirty="0">
                <a:latin typeface="Arial"/>
                <a:cs typeface="Arial"/>
              </a:rPr>
              <a:t>From the Lewis formula, use the VSEPR model to obtain the arrangement of electron pairs about this atom.</a:t>
            </a:r>
          </a:p>
          <a:p>
            <a:pPr>
              <a:lnSpc>
                <a:spcPct val="120000"/>
              </a:lnSpc>
            </a:pPr>
            <a:endParaRPr lang="en-US" sz="800" b="1" dirty="0">
              <a:latin typeface="Arial"/>
              <a:cs typeface="Arial"/>
            </a:endParaRPr>
          </a:p>
          <a:p>
            <a:pPr>
              <a:lnSpc>
                <a:spcPct val="120000"/>
              </a:lnSpc>
            </a:pPr>
            <a:r>
              <a:rPr lang="en-US" sz="2200" b="1" dirty="0">
                <a:latin typeface="Arial"/>
                <a:cs typeface="Arial"/>
              </a:rPr>
              <a:t>Step 3: </a:t>
            </a:r>
            <a:r>
              <a:rPr lang="en-US" sz="2200" dirty="0">
                <a:latin typeface="Arial"/>
                <a:cs typeface="Arial"/>
              </a:rPr>
              <a:t>From the geometric arrangement of the electron pairs, deduce the type of hybrid orbitals on this atom required for the bonding description.</a:t>
            </a:r>
          </a:p>
          <a:p>
            <a:pPr>
              <a:lnSpc>
                <a:spcPct val="120000"/>
              </a:lnSpc>
            </a:pPr>
            <a:endParaRPr lang="en-US" sz="800" b="1" dirty="0">
              <a:latin typeface="Arial"/>
              <a:cs typeface="Arial"/>
            </a:endParaRPr>
          </a:p>
          <a:p>
            <a:pPr>
              <a:lnSpc>
                <a:spcPct val="120000"/>
              </a:lnSpc>
            </a:pPr>
            <a:r>
              <a:rPr lang="en-US" sz="2200" b="1" dirty="0">
                <a:latin typeface="Arial"/>
                <a:cs typeface="Arial"/>
              </a:rPr>
              <a:t>Step 4: </a:t>
            </a:r>
            <a:r>
              <a:rPr lang="en-US" sz="2200" dirty="0">
                <a:latin typeface="Arial"/>
                <a:cs typeface="Arial"/>
              </a:rPr>
              <a:t>Assign valence electrons to the hybrid orbitals of this atom one at a time, pairing them only when necessary.</a:t>
            </a:r>
          </a:p>
          <a:p>
            <a:pPr>
              <a:lnSpc>
                <a:spcPct val="120000"/>
              </a:lnSpc>
            </a:pPr>
            <a:endParaRPr lang="en-US" sz="800" b="1" dirty="0">
              <a:latin typeface="Arial"/>
              <a:cs typeface="Arial"/>
            </a:endParaRPr>
          </a:p>
          <a:p>
            <a:pPr>
              <a:lnSpc>
                <a:spcPct val="120000"/>
              </a:lnSpc>
            </a:pPr>
            <a:r>
              <a:rPr lang="en-US" sz="2200" b="1" dirty="0">
                <a:latin typeface="Arial"/>
                <a:cs typeface="Arial"/>
              </a:rPr>
              <a:t>Step 5: </a:t>
            </a:r>
            <a:r>
              <a:rPr lang="en-US" sz="2200" dirty="0">
                <a:latin typeface="Arial"/>
                <a:cs typeface="Arial"/>
              </a:rPr>
              <a:t>Form bonds to this atom by overlapping singly occupied orbitals of other atoms with the singly occupied hybrid orbitals of this atom.</a:t>
            </a:r>
          </a:p>
        </p:txBody>
      </p:sp>
    </p:spTree>
    <p:extLst>
      <p:ext uri="{BB962C8B-B14F-4D97-AF65-F5344CB8AC3E}">
        <p14:creationId xmlns:p14="http://schemas.microsoft.com/office/powerpoint/2010/main" val="52381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7361" y="1543229"/>
            <a:ext cx="8336280" cy="2621280"/>
          </a:xfrm>
          <a:prstGeom prst="rect">
            <a:avLst/>
          </a:prstGeom>
        </p:spPr>
      </p:pic>
      <p:pic>
        <p:nvPicPr>
          <p:cNvPr id="5" name="Picture 4"/>
          <p:cNvPicPr>
            <a:picLocks noChangeAspect="1"/>
          </p:cNvPicPr>
          <p:nvPr/>
        </p:nvPicPr>
        <p:blipFill>
          <a:blip r:embed="rId3"/>
          <a:stretch>
            <a:fillRect/>
          </a:stretch>
        </p:blipFill>
        <p:spPr>
          <a:xfrm>
            <a:off x="2643896" y="4816073"/>
            <a:ext cx="3327920" cy="472604"/>
          </a:xfrm>
          <a:prstGeom prst="rect">
            <a:avLst/>
          </a:prstGeom>
        </p:spPr>
      </p:pic>
      <p:pic>
        <p:nvPicPr>
          <p:cNvPr id="6" name="Picture 5"/>
          <p:cNvPicPr>
            <a:picLocks noChangeAspect="1"/>
          </p:cNvPicPr>
          <p:nvPr/>
        </p:nvPicPr>
        <p:blipFill>
          <a:blip r:embed="rId4"/>
          <a:stretch>
            <a:fillRect/>
          </a:stretch>
        </p:blipFill>
        <p:spPr>
          <a:xfrm>
            <a:off x="2512506" y="5617862"/>
            <a:ext cx="4266564" cy="459476"/>
          </a:xfrm>
          <a:prstGeom prst="rect">
            <a:avLst/>
          </a:prstGeom>
        </p:spPr>
      </p:pic>
      <p:sp>
        <p:nvSpPr>
          <p:cNvPr id="7" name="Title 1"/>
          <p:cNvSpPr txBox="1">
            <a:spLocks/>
          </p:cNvSpPr>
          <p:nvPr/>
        </p:nvSpPr>
        <p:spPr>
          <a:xfrm>
            <a:off x="0" y="41054"/>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500">
                <a:solidFill>
                  <a:srgbClr val="008000"/>
                </a:solidFill>
                <a:latin typeface="Arial"/>
                <a:cs typeface="Arial"/>
              </a:rPr>
              <a:t>Lattice Energies from the Born–Haber Cycle</a:t>
            </a:r>
            <a:endParaRPr lang="en-US" sz="3500" dirty="0">
              <a:solidFill>
                <a:srgbClr val="008000"/>
              </a:solidFill>
              <a:latin typeface="Arial"/>
              <a:cs typeface="Arial"/>
            </a:endParaRPr>
          </a:p>
        </p:txBody>
      </p:sp>
      <p:sp>
        <p:nvSpPr>
          <p:cNvPr id="8" name="TextBox 7"/>
          <p:cNvSpPr txBox="1"/>
          <p:nvPr/>
        </p:nvSpPr>
        <p:spPr>
          <a:xfrm>
            <a:off x="540145" y="5595571"/>
            <a:ext cx="2045640" cy="430887"/>
          </a:xfrm>
          <a:prstGeom prst="rect">
            <a:avLst/>
          </a:prstGeom>
          <a:noFill/>
        </p:spPr>
        <p:txBody>
          <a:bodyPr wrap="none" rtlCol="0">
            <a:spAutoFit/>
          </a:bodyPr>
          <a:lstStyle/>
          <a:p>
            <a:r>
              <a:rPr lang="en-US" sz="2200" dirty="0">
                <a:latin typeface="Arial"/>
                <a:cs typeface="Arial"/>
              </a:rPr>
              <a:t>Lattice Energy, </a:t>
            </a:r>
          </a:p>
        </p:txBody>
      </p:sp>
    </p:spTree>
    <p:extLst>
      <p:ext uri="{BB962C8B-B14F-4D97-AF65-F5344CB8AC3E}">
        <p14:creationId xmlns:p14="http://schemas.microsoft.com/office/powerpoint/2010/main" val="34302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Applying Valence Bond Theory</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1" y="2928054"/>
            <a:ext cx="9144000" cy="3425706"/>
          </a:xfrm>
          <a:prstGeom prst="rect">
            <a:avLst/>
          </a:prstGeom>
        </p:spPr>
      </p:pic>
      <p:pic>
        <p:nvPicPr>
          <p:cNvPr id="3" name="Picture 2"/>
          <p:cNvPicPr>
            <a:picLocks noChangeAspect="1"/>
          </p:cNvPicPr>
          <p:nvPr/>
        </p:nvPicPr>
        <p:blipFill>
          <a:blip r:embed="rId3"/>
          <a:stretch>
            <a:fillRect/>
          </a:stretch>
        </p:blipFill>
        <p:spPr>
          <a:xfrm>
            <a:off x="5103989" y="1037523"/>
            <a:ext cx="1055871" cy="1438975"/>
          </a:xfrm>
          <a:prstGeom prst="rect">
            <a:avLst/>
          </a:prstGeom>
        </p:spPr>
      </p:pic>
    </p:spTree>
    <p:extLst>
      <p:ext uri="{BB962C8B-B14F-4D97-AF65-F5344CB8AC3E}">
        <p14:creationId xmlns:p14="http://schemas.microsoft.com/office/powerpoint/2010/main" val="523818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Applying Valence Bond Theory</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0" y="1205093"/>
            <a:ext cx="9144000" cy="600000"/>
          </a:xfrm>
          <a:prstGeom prst="rect">
            <a:avLst/>
          </a:prstGeom>
        </p:spPr>
      </p:pic>
      <p:pic>
        <p:nvPicPr>
          <p:cNvPr id="3" name="Picture 2"/>
          <p:cNvPicPr>
            <a:picLocks noChangeAspect="1"/>
          </p:cNvPicPr>
          <p:nvPr/>
        </p:nvPicPr>
        <p:blipFill>
          <a:blip r:embed="rId3"/>
          <a:stretch>
            <a:fillRect/>
          </a:stretch>
        </p:blipFill>
        <p:spPr>
          <a:xfrm>
            <a:off x="42334" y="1992490"/>
            <a:ext cx="9144000" cy="4604165"/>
          </a:xfrm>
          <a:prstGeom prst="rect">
            <a:avLst/>
          </a:prstGeom>
        </p:spPr>
      </p:pic>
    </p:spTree>
    <p:extLst>
      <p:ext uri="{BB962C8B-B14F-4D97-AF65-F5344CB8AC3E}">
        <p14:creationId xmlns:p14="http://schemas.microsoft.com/office/powerpoint/2010/main" val="52381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91573"/>
            <a:ext cx="6671733" cy="464697"/>
          </a:xfrm>
          <a:prstGeom prst="rect">
            <a:avLst/>
          </a:prstGeom>
        </p:spPr>
      </p:pic>
      <p:pic>
        <p:nvPicPr>
          <p:cNvPr id="3" name="Picture 2"/>
          <p:cNvPicPr>
            <a:picLocks noChangeAspect="1"/>
          </p:cNvPicPr>
          <p:nvPr/>
        </p:nvPicPr>
        <p:blipFill>
          <a:blip r:embed="rId3"/>
          <a:stretch>
            <a:fillRect/>
          </a:stretch>
        </p:blipFill>
        <p:spPr>
          <a:xfrm>
            <a:off x="0" y="992008"/>
            <a:ext cx="9144000" cy="5659496"/>
          </a:xfrm>
          <a:prstGeom prst="rect">
            <a:avLst/>
          </a:prstGeom>
        </p:spPr>
      </p:pic>
    </p:spTree>
    <p:extLst>
      <p:ext uri="{BB962C8B-B14F-4D97-AF65-F5344CB8AC3E}">
        <p14:creationId xmlns:p14="http://schemas.microsoft.com/office/powerpoint/2010/main" val="523818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Description of Multiple Bonding</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379589" y="2801412"/>
            <a:ext cx="1991077" cy="1284566"/>
          </a:xfrm>
          <a:prstGeom prst="rect">
            <a:avLst/>
          </a:prstGeom>
        </p:spPr>
      </p:pic>
      <p:pic>
        <p:nvPicPr>
          <p:cNvPr id="3" name="Picture 2"/>
          <p:cNvPicPr>
            <a:picLocks noChangeAspect="1"/>
          </p:cNvPicPr>
          <p:nvPr/>
        </p:nvPicPr>
        <p:blipFill>
          <a:blip r:embed="rId3"/>
          <a:stretch>
            <a:fillRect/>
          </a:stretch>
        </p:blipFill>
        <p:spPr>
          <a:xfrm>
            <a:off x="2511776" y="2547783"/>
            <a:ext cx="6604000" cy="4310216"/>
          </a:xfrm>
          <a:prstGeom prst="rect">
            <a:avLst/>
          </a:prstGeom>
        </p:spPr>
      </p:pic>
      <p:sp>
        <p:nvSpPr>
          <p:cNvPr id="5" name="Rectangle 4"/>
          <p:cNvSpPr/>
          <p:nvPr/>
        </p:nvSpPr>
        <p:spPr>
          <a:xfrm>
            <a:off x="592668" y="1301287"/>
            <a:ext cx="8198554" cy="831510"/>
          </a:xfrm>
          <a:prstGeom prst="rect">
            <a:avLst/>
          </a:prstGeom>
        </p:spPr>
        <p:txBody>
          <a:bodyPr wrap="square">
            <a:spAutoFit/>
          </a:bodyPr>
          <a:lstStyle/>
          <a:p>
            <a:pPr>
              <a:lnSpc>
                <a:spcPct val="110000"/>
              </a:lnSpc>
            </a:pPr>
            <a:r>
              <a:rPr lang="en-US" sz="2200" i="1" dirty="0">
                <a:latin typeface="Arial"/>
                <a:cs typeface="Arial"/>
              </a:rPr>
              <a:t>One hybrid orbital is needed for each bond (whether a single or a multiple bond) and for each lone pair.</a:t>
            </a:r>
            <a:endParaRPr lang="en-US" sz="2200" dirty="0">
              <a:latin typeface="Arial"/>
              <a:cs typeface="Arial"/>
            </a:endParaRPr>
          </a:p>
        </p:txBody>
      </p:sp>
    </p:spTree>
    <p:extLst>
      <p:ext uri="{BB962C8B-B14F-4D97-AF65-F5344CB8AC3E}">
        <p14:creationId xmlns:p14="http://schemas.microsoft.com/office/powerpoint/2010/main" val="1360027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a:solidFill>
                  <a:srgbClr val="008000"/>
                </a:solidFill>
                <a:latin typeface="Arial"/>
                <a:cs typeface="Arial"/>
              </a:rPr>
              <a:t>σ</a:t>
            </a:r>
            <a:r>
              <a:rPr lang="en-US" sz="3200" dirty="0">
                <a:solidFill>
                  <a:srgbClr val="008000"/>
                </a:solidFill>
                <a:latin typeface="Arial"/>
                <a:cs typeface="Arial"/>
              </a:rPr>
              <a:t> Bond and π Bond </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98779" y="1150412"/>
            <a:ext cx="6547557" cy="5609726"/>
          </a:xfrm>
          <a:prstGeom prst="rect">
            <a:avLst/>
          </a:prstGeom>
        </p:spPr>
      </p:pic>
      <p:sp>
        <p:nvSpPr>
          <p:cNvPr id="3" name="TextBox 2"/>
          <p:cNvSpPr txBox="1"/>
          <p:nvPr/>
        </p:nvSpPr>
        <p:spPr>
          <a:xfrm>
            <a:off x="5122335" y="4275669"/>
            <a:ext cx="4021665" cy="2462212"/>
          </a:xfrm>
          <a:prstGeom prst="rect">
            <a:avLst/>
          </a:prstGeom>
          <a:noFill/>
        </p:spPr>
        <p:txBody>
          <a:bodyPr wrap="square" rtlCol="0">
            <a:spAutoFit/>
          </a:bodyPr>
          <a:lstStyle/>
          <a:p>
            <a:r>
              <a:rPr lang="en-US" sz="2200" i="1" dirty="0">
                <a:latin typeface="Arial"/>
                <a:cs typeface="Arial"/>
              </a:rPr>
              <a:t>(B) </a:t>
            </a:r>
            <a:r>
              <a:rPr lang="en-US" sz="2200" dirty="0">
                <a:latin typeface="Arial"/>
                <a:cs typeface="Arial"/>
              </a:rPr>
              <a:t>A </a:t>
            </a:r>
            <a:r>
              <a:rPr lang="en-US" sz="2200" dirty="0" err="1">
                <a:latin typeface="Arial"/>
                <a:cs typeface="Arial"/>
              </a:rPr>
              <a:t>σ</a:t>
            </a:r>
            <a:r>
              <a:rPr lang="en-US" sz="2200" i="1" dirty="0">
                <a:latin typeface="Arial"/>
                <a:cs typeface="Arial"/>
              </a:rPr>
              <a:t> </a:t>
            </a:r>
            <a:r>
              <a:rPr lang="en-US" sz="2200" dirty="0">
                <a:latin typeface="Arial"/>
                <a:cs typeface="Arial"/>
              </a:rPr>
              <a:t>bond can also be formed by the overlap of two</a:t>
            </a:r>
          </a:p>
          <a:p>
            <a:r>
              <a:rPr lang="en-US" sz="2200" i="1" dirty="0">
                <a:latin typeface="Arial"/>
                <a:cs typeface="Arial"/>
              </a:rPr>
              <a:t>p </a:t>
            </a:r>
            <a:r>
              <a:rPr lang="en-US" sz="2200" dirty="0">
                <a:latin typeface="Arial"/>
                <a:cs typeface="Arial"/>
              </a:rPr>
              <a:t>orbitals along their axes. </a:t>
            </a:r>
          </a:p>
          <a:p>
            <a:endParaRPr lang="en-US" sz="2200" i="1" dirty="0">
              <a:latin typeface="Arial"/>
              <a:cs typeface="Arial"/>
            </a:endParaRPr>
          </a:p>
          <a:p>
            <a:r>
              <a:rPr lang="en-US" sz="2200" i="1" dirty="0">
                <a:latin typeface="Arial"/>
                <a:cs typeface="Arial"/>
              </a:rPr>
              <a:t>(C) </a:t>
            </a:r>
            <a:r>
              <a:rPr lang="en-US" sz="2200" dirty="0">
                <a:latin typeface="Arial"/>
                <a:cs typeface="Arial"/>
              </a:rPr>
              <a:t>When two </a:t>
            </a:r>
            <a:r>
              <a:rPr lang="en-US" sz="2200" i="1" dirty="0">
                <a:latin typeface="Arial"/>
                <a:cs typeface="Arial"/>
              </a:rPr>
              <a:t>p </a:t>
            </a:r>
            <a:r>
              <a:rPr lang="en-US" sz="2200" dirty="0">
                <a:latin typeface="Arial"/>
                <a:cs typeface="Arial"/>
              </a:rPr>
              <a:t>orbitals overlap sideways, a π</a:t>
            </a:r>
            <a:endParaRPr lang="en-US" sz="2200" i="1" dirty="0">
              <a:latin typeface="Arial"/>
              <a:cs typeface="Arial"/>
            </a:endParaRPr>
          </a:p>
          <a:p>
            <a:r>
              <a:rPr lang="en-US" sz="2200" dirty="0">
                <a:latin typeface="Arial"/>
                <a:cs typeface="Arial"/>
              </a:rPr>
              <a:t>bond is formed.</a:t>
            </a:r>
          </a:p>
        </p:txBody>
      </p:sp>
      <p:sp>
        <p:nvSpPr>
          <p:cNvPr id="5" name="Rectangle 4"/>
          <p:cNvSpPr/>
          <p:nvPr/>
        </p:nvSpPr>
        <p:spPr>
          <a:xfrm>
            <a:off x="4120443" y="1327836"/>
            <a:ext cx="4840114" cy="769441"/>
          </a:xfrm>
          <a:prstGeom prst="rect">
            <a:avLst/>
          </a:prstGeom>
        </p:spPr>
        <p:txBody>
          <a:bodyPr wrap="square">
            <a:spAutoFit/>
          </a:bodyPr>
          <a:lstStyle/>
          <a:p>
            <a:r>
              <a:rPr lang="en-US" sz="2200" i="1" dirty="0">
                <a:latin typeface="Arial"/>
                <a:cs typeface="Arial"/>
              </a:rPr>
              <a:t>(A) </a:t>
            </a:r>
            <a:r>
              <a:rPr lang="en-US" sz="2200" dirty="0">
                <a:latin typeface="Arial"/>
                <a:cs typeface="Arial"/>
              </a:rPr>
              <a:t>The formation of a </a:t>
            </a:r>
            <a:r>
              <a:rPr lang="en-US" sz="2200" dirty="0" err="1">
                <a:latin typeface="Arial"/>
                <a:cs typeface="Arial"/>
              </a:rPr>
              <a:t>σ</a:t>
            </a:r>
            <a:r>
              <a:rPr lang="en-US" sz="2200" i="1" dirty="0">
                <a:latin typeface="Arial"/>
                <a:cs typeface="Arial"/>
              </a:rPr>
              <a:t> </a:t>
            </a:r>
            <a:r>
              <a:rPr lang="en-US" sz="2200" dirty="0">
                <a:latin typeface="Arial"/>
                <a:cs typeface="Arial"/>
              </a:rPr>
              <a:t>bond by the overlap of two </a:t>
            </a:r>
            <a:r>
              <a:rPr lang="en-US" sz="2200" i="1" dirty="0">
                <a:latin typeface="Arial"/>
                <a:cs typeface="Arial"/>
              </a:rPr>
              <a:t>s </a:t>
            </a:r>
            <a:r>
              <a:rPr lang="en-US" sz="2200" dirty="0">
                <a:latin typeface="Arial"/>
                <a:cs typeface="Arial"/>
              </a:rPr>
              <a:t>orbitals.</a:t>
            </a:r>
            <a:endParaRPr lang="en-US" sz="2200" dirty="0"/>
          </a:p>
        </p:txBody>
      </p:sp>
    </p:spTree>
    <p:extLst>
      <p:ext uri="{BB962C8B-B14F-4D97-AF65-F5344CB8AC3E}">
        <p14:creationId xmlns:p14="http://schemas.microsoft.com/office/powerpoint/2010/main" val="1360027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Bonding in Ethylene</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0" y="966969"/>
            <a:ext cx="9144000" cy="4081407"/>
          </a:xfrm>
          <a:prstGeom prst="rect">
            <a:avLst/>
          </a:prstGeom>
        </p:spPr>
      </p:pic>
      <p:sp>
        <p:nvSpPr>
          <p:cNvPr id="3" name="Rectangle 2"/>
          <p:cNvSpPr/>
          <p:nvPr/>
        </p:nvSpPr>
        <p:spPr>
          <a:xfrm>
            <a:off x="254001" y="5084341"/>
            <a:ext cx="8720666" cy="1695592"/>
          </a:xfrm>
          <a:prstGeom prst="rect">
            <a:avLst/>
          </a:prstGeom>
        </p:spPr>
        <p:txBody>
          <a:bodyPr wrap="square">
            <a:spAutoFit/>
          </a:bodyPr>
          <a:lstStyle/>
          <a:p>
            <a:pPr>
              <a:lnSpc>
                <a:spcPct val="110000"/>
              </a:lnSpc>
            </a:pPr>
            <a:r>
              <a:rPr lang="en-US" sz="1900" i="1" dirty="0">
                <a:latin typeface="Arial"/>
                <a:cs typeface="Arial"/>
              </a:rPr>
              <a:t>(A) </a:t>
            </a:r>
            <a:r>
              <a:rPr lang="en-US" sz="1900" dirty="0">
                <a:latin typeface="Arial"/>
                <a:cs typeface="Arial"/>
              </a:rPr>
              <a:t>The </a:t>
            </a:r>
            <a:r>
              <a:rPr lang="en-US" sz="1900" dirty="0" err="1">
                <a:latin typeface="Arial"/>
                <a:cs typeface="Arial"/>
              </a:rPr>
              <a:t>σ</a:t>
            </a:r>
            <a:r>
              <a:rPr lang="en-US" sz="1900" dirty="0">
                <a:latin typeface="Arial"/>
                <a:cs typeface="Arial"/>
              </a:rPr>
              <a:t>-bond framework in ethylene, formed by the overlap of </a:t>
            </a:r>
            <a:r>
              <a:rPr lang="en-US" sz="1900" i="1" dirty="0">
                <a:latin typeface="Arial"/>
                <a:cs typeface="Arial"/>
              </a:rPr>
              <a:t>sp</a:t>
            </a:r>
            <a:r>
              <a:rPr lang="en-US" sz="1900" baseline="30000" dirty="0">
                <a:latin typeface="Arial"/>
                <a:cs typeface="Arial"/>
              </a:rPr>
              <a:t>2</a:t>
            </a:r>
            <a:r>
              <a:rPr lang="en-US" sz="1900" dirty="0">
                <a:latin typeface="Arial"/>
                <a:cs typeface="Arial"/>
              </a:rPr>
              <a:t> hybrid orbitals on C atoms and 1</a:t>
            </a:r>
            <a:r>
              <a:rPr lang="en-US" sz="1900" i="1" dirty="0">
                <a:latin typeface="Arial"/>
                <a:cs typeface="Arial"/>
              </a:rPr>
              <a:t>s </a:t>
            </a:r>
            <a:r>
              <a:rPr lang="en-US" sz="1900" dirty="0">
                <a:latin typeface="Arial"/>
                <a:cs typeface="Arial"/>
              </a:rPr>
              <a:t>orbitals on H atoms. </a:t>
            </a:r>
          </a:p>
          <a:p>
            <a:pPr>
              <a:lnSpc>
                <a:spcPct val="110000"/>
              </a:lnSpc>
            </a:pPr>
            <a:r>
              <a:rPr lang="en-US" sz="1900" i="1" dirty="0">
                <a:latin typeface="Arial"/>
                <a:cs typeface="Arial"/>
              </a:rPr>
              <a:t>(B) </a:t>
            </a:r>
            <a:r>
              <a:rPr lang="en-US" sz="1900" dirty="0">
                <a:latin typeface="Arial"/>
                <a:cs typeface="Arial"/>
              </a:rPr>
              <a:t>The formation of the π</a:t>
            </a:r>
            <a:r>
              <a:rPr lang="en-US" sz="1900" i="1" dirty="0">
                <a:latin typeface="Arial"/>
                <a:cs typeface="Arial"/>
              </a:rPr>
              <a:t> </a:t>
            </a:r>
            <a:r>
              <a:rPr lang="en-US" sz="1900" dirty="0">
                <a:latin typeface="Arial"/>
                <a:cs typeface="Arial"/>
              </a:rPr>
              <a:t>bonds in ethylene. When the 2</a:t>
            </a:r>
            <a:r>
              <a:rPr lang="en-US" sz="1900" i="1" dirty="0">
                <a:latin typeface="Arial"/>
                <a:cs typeface="Arial"/>
              </a:rPr>
              <a:t>p </a:t>
            </a:r>
            <a:r>
              <a:rPr lang="en-US" sz="1900" dirty="0">
                <a:latin typeface="Arial"/>
                <a:cs typeface="Arial"/>
              </a:rPr>
              <a:t>orbitals are perpendicular to one another, there is no overlap and no bond formation. When the two –CH</a:t>
            </a:r>
            <a:r>
              <a:rPr lang="en-US" sz="1900" baseline="-25000" dirty="0">
                <a:latin typeface="Arial"/>
                <a:cs typeface="Arial"/>
              </a:rPr>
              <a:t>2</a:t>
            </a:r>
            <a:r>
              <a:rPr lang="en-US" sz="1900" dirty="0">
                <a:latin typeface="Arial"/>
                <a:cs typeface="Arial"/>
              </a:rPr>
              <a:t> groups rotate so that the 2</a:t>
            </a:r>
            <a:r>
              <a:rPr lang="en-US" sz="1900" i="1" dirty="0">
                <a:latin typeface="Arial"/>
                <a:cs typeface="Arial"/>
              </a:rPr>
              <a:t>p </a:t>
            </a:r>
            <a:r>
              <a:rPr lang="en-US" sz="1900" dirty="0">
                <a:latin typeface="Arial"/>
                <a:cs typeface="Arial"/>
              </a:rPr>
              <a:t>orbitals are parallel, a π</a:t>
            </a:r>
            <a:r>
              <a:rPr lang="en-US" sz="1900" i="1" dirty="0">
                <a:latin typeface="Arial"/>
                <a:cs typeface="Arial"/>
              </a:rPr>
              <a:t> </a:t>
            </a:r>
            <a:r>
              <a:rPr lang="en-US" sz="1900" dirty="0">
                <a:latin typeface="Arial"/>
                <a:cs typeface="Arial"/>
              </a:rPr>
              <a:t>bond forms.</a:t>
            </a:r>
          </a:p>
        </p:txBody>
      </p:sp>
    </p:spTree>
    <p:extLst>
      <p:ext uri="{BB962C8B-B14F-4D97-AF65-F5344CB8AC3E}">
        <p14:creationId xmlns:p14="http://schemas.microsoft.com/office/powerpoint/2010/main" val="1360027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1243"/>
            <a:ext cx="9144000" cy="583474"/>
          </a:xfrm>
          <a:prstGeom prst="rect">
            <a:avLst/>
          </a:prstGeom>
        </p:spPr>
      </p:pic>
      <p:grpSp>
        <p:nvGrpSpPr>
          <p:cNvPr id="6" name="Group 5"/>
          <p:cNvGrpSpPr/>
          <p:nvPr/>
        </p:nvGrpSpPr>
        <p:grpSpPr>
          <a:xfrm>
            <a:off x="719668" y="768742"/>
            <a:ext cx="7845777" cy="6096478"/>
            <a:chOff x="719668" y="768742"/>
            <a:chExt cx="7845777" cy="6096478"/>
          </a:xfrm>
        </p:grpSpPr>
        <p:pic>
          <p:nvPicPr>
            <p:cNvPr id="3" name="Picture 2"/>
            <p:cNvPicPr>
              <a:picLocks noChangeAspect="1"/>
            </p:cNvPicPr>
            <p:nvPr/>
          </p:nvPicPr>
          <p:blipFill>
            <a:blip r:embed="rId3"/>
            <a:stretch>
              <a:fillRect/>
            </a:stretch>
          </p:blipFill>
          <p:spPr>
            <a:xfrm>
              <a:off x="719668" y="768742"/>
              <a:ext cx="7845777" cy="1311355"/>
            </a:xfrm>
            <a:prstGeom prst="rect">
              <a:avLst/>
            </a:prstGeom>
          </p:spPr>
        </p:pic>
        <p:pic>
          <p:nvPicPr>
            <p:cNvPr id="5" name="Picture 4"/>
            <p:cNvPicPr>
              <a:picLocks noChangeAspect="1"/>
            </p:cNvPicPr>
            <p:nvPr/>
          </p:nvPicPr>
          <p:blipFill>
            <a:blip r:embed="rId4"/>
            <a:stretch>
              <a:fillRect/>
            </a:stretch>
          </p:blipFill>
          <p:spPr>
            <a:xfrm>
              <a:off x="719668" y="2072246"/>
              <a:ext cx="7845777" cy="4792974"/>
            </a:xfrm>
            <a:prstGeom prst="rect">
              <a:avLst/>
            </a:prstGeom>
          </p:spPr>
        </p:pic>
      </p:grpSp>
    </p:spTree>
    <p:extLst>
      <p:ext uri="{BB962C8B-B14F-4D97-AF65-F5344CB8AC3E}">
        <p14:creationId xmlns:p14="http://schemas.microsoft.com/office/powerpoint/2010/main" val="13600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008000"/>
                </a:solidFill>
                <a:latin typeface="Arial"/>
                <a:cs typeface="Arial"/>
              </a:rPr>
              <a:t>Molecular Orbital Theory</a:t>
            </a:r>
          </a:p>
        </p:txBody>
      </p:sp>
      <p:sp>
        <p:nvSpPr>
          <p:cNvPr id="2" name="Rectangle 1"/>
          <p:cNvSpPr/>
          <p:nvPr/>
        </p:nvSpPr>
        <p:spPr>
          <a:xfrm>
            <a:off x="314476" y="993246"/>
            <a:ext cx="8406191" cy="2795637"/>
          </a:xfrm>
          <a:prstGeom prst="rect">
            <a:avLst/>
          </a:prstGeom>
        </p:spPr>
        <p:txBody>
          <a:bodyPr wrap="square">
            <a:spAutoFit/>
          </a:bodyPr>
          <a:lstStyle/>
          <a:p>
            <a:pPr marL="285750" indent="-285750">
              <a:lnSpc>
                <a:spcPct val="110000"/>
              </a:lnSpc>
              <a:buFontTx/>
              <a:buChar char="-"/>
            </a:pPr>
            <a:r>
              <a:rPr lang="en-US" sz="2000" dirty="0">
                <a:latin typeface="Arial"/>
                <a:cs typeface="Arial"/>
              </a:rPr>
              <a:t>Simple valence bond theory satisfactorily describes most of the molecules we encounter, it does not apply to all molecules.</a:t>
            </a:r>
          </a:p>
          <a:p>
            <a:pPr marL="285750" indent="-285750">
              <a:lnSpc>
                <a:spcPct val="110000"/>
              </a:lnSpc>
              <a:buFontTx/>
              <a:buChar char="-"/>
            </a:pPr>
            <a:r>
              <a:rPr lang="en-US" sz="2000" dirty="0">
                <a:latin typeface="Arial"/>
                <a:cs typeface="Arial"/>
              </a:rPr>
              <a:t>According to this theory any molecule with an even number of electrons should be diamagnetic, because we assume the electrons to be paired and to have opposite spins. In fact, a few molecules with an even number of electrons are paramagnetic, indicating that some of the electrons are not paired. The best-known example of such a paramagnetic molecule is O</a:t>
            </a:r>
            <a:r>
              <a:rPr lang="en-US" sz="2000" baseline="-25000" dirty="0">
                <a:latin typeface="Arial"/>
                <a:cs typeface="Arial"/>
              </a:rPr>
              <a:t>2</a:t>
            </a:r>
            <a:r>
              <a:rPr lang="en-US" sz="2000" dirty="0">
                <a:latin typeface="Arial"/>
                <a:cs typeface="Arial"/>
              </a:rPr>
              <a:t>.</a:t>
            </a:r>
          </a:p>
        </p:txBody>
      </p:sp>
      <p:sp>
        <p:nvSpPr>
          <p:cNvPr id="3" name="Rectangle 2"/>
          <p:cNvSpPr/>
          <p:nvPr/>
        </p:nvSpPr>
        <p:spPr>
          <a:xfrm>
            <a:off x="606778" y="3968536"/>
            <a:ext cx="8319508" cy="2457083"/>
          </a:xfrm>
          <a:prstGeom prst="rect">
            <a:avLst/>
          </a:prstGeom>
        </p:spPr>
        <p:txBody>
          <a:bodyPr wrap="square">
            <a:spAutoFit/>
          </a:bodyPr>
          <a:lstStyle/>
          <a:p>
            <a:pPr>
              <a:lnSpc>
                <a:spcPct val="110000"/>
              </a:lnSpc>
            </a:pPr>
            <a:r>
              <a:rPr lang="en-US" sz="2000" dirty="0">
                <a:solidFill>
                  <a:schemeClr val="accent5">
                    <a:lumMod val="75000"/>
                  </a:schemeClr>
                </a:solidFill>
                <a:latin typeface="Arial"/>
                <a:cs typeface="Arial"/>
              </a:rPr>
              <a:t>Molecular Orbital Theory (MOT) is </a:t>
            </a:r>
            <a:r>
              <a:rPr lang="en-US" sz="2000" i="1" dirty="0">
                <a:solidFill>
                  <a:schemeClr val="accent5">
                    <a:lumMod val="75000"/>
                  </a:schemeClr>
                </a:solidFill>
                <a:latin typeface="Arial"/>
                <a:cs typeface="Arial"/>
              </a:rPr>
              <a:t>a theory of the electronic structure of molecules in terms of molecular orbitals, which may spread over several atoms or the entire molecule. </a:t>
            </a:r>
            <a:r>
              <a:rPr lang="en-US" sz="2000" dirty="0">
                <a:solidFill>
                  <a:schemeClr val="accent5">
                    <a:lumMod val="75000"/>
                  </a:schemeClr>
                </a:solidFill>
                <a:latin typeface="Arial"/>
                <a:cs typeface="Arial"/>
              </a:rPr>
              <a:t>This theory views the electronic structure of molecules to be much like the electronic structure of atoms. Each molecular orbital has a definite energy. To obtain the ground state of a molecule, electrons are put into orbitals of lowest energy, consistent with the Pauli exclusion principle, just as in atoms.</a:t>
            </a:r>
          </a:p>
        </p:txBody>
      </p:sp>
    </p:spTree>
    <p:extLst>
      <p:ext uri="{BB962C8B-B14F-4D97-AF65-F5344CB8AC3E}">
        <p14:creationId xmlns:p14="http://schemas.microsoft.com/office/powerpoint/2010/main" val="1360027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a:solidFill>
                  <a:srgbClr val="008000"/>
                </a:solidFill>
                <a:latin typeface="Arial"/>
                <a:cs typeface="Arial"/>
              </a:rPr>
              <a:t>Paramagnetism</a:t>
            </a:r>
            <a:r>
              <a:rPr lang="en-US" sz="3200" dirty="0">
                <a:solidFill>
                  <a:srgbClr val="008000"/>
                </a:solidFill>
                <a:latin typeface="Arial"/>
                <a:cs typeface="Arial"/>
              </a:rPr>
              <a:t> of Oxygen</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4674809" y="1150412"/>
            <a:ext cx="3810000" cy="5461000"/>
          </a:xfrm>
          <a:prstGeom prst="rect">
            <a:avLst/>
          </a:prstGeom>
        </p:spPr>
      </p:pic>
      <p:sp>
        <p:nvSpPr>
          <p:cNvPr id="3" name="Rectangle 2"/>
          <p:cNvSpPr/>
          <p:nvPr/>
        </p:nvSpPr>
        <p:spPr>
          <a:xfrm>
            <a:off x="102809" y="2265812"/>
            <a:ext cx="4572000" cy="1706108"/>
          </a:xfrm>
          <a:prstGeom prst="rect">
            <a:avLst/>
          </a:prstGeom>
        </p:spPr>
        <p:txBody>
          <a:bodyPr>
            <a:spAutoFit/>
          </a:bodyPr>
          <a:lstStyle/>
          <a:p>
            <a:pPr>
              <a:lnSpc>
                <a:spcPct val="120000"/>
              </a:lnSpc>
            </a:pPr>
            <a:r>
              <a:rPr lang="en-US" sz="2200" dirty="0">
                <a:latin typeface="Arial"/>
                <a:cs typeface="Arial"/>
              </a:rPr>
              <a:t>Liquid oxygen is poured between the poles of a strong magnet. Oxygen adheres to the poles, showing that it is paramagnetic.</a:t>
            </a:r>
          </a:p>
        </p:txBody>
      </p:sp>
    </p:spTree>
    <p:extLst>
      <p:ext uri="{BB962C8B-B14F-4D97-AF65-F5344CB8AC3E}">
        <p14:creationId xmlns:p14="http://schemas.microsoft.com/office/powerpoint/2010/main" val="1360027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Bonding and </a:t>
            </a:r>
            <a:r>
              <a:rPr lang="en-US" sz="3200" dirty="0" err="1">
                <a:solidFill>
                  <a:srgbClr val="008000"/>
                </a:solidFill>
                <a:latin typeface="Arial"/>
                <a:cs typeface="Arial"/>
              </a:rPr>
              <a:t>Antibonding</a:t>
            </a:r>
            <a:r>
              <a:rPr lang="en-US" sz="3200" dirty="0">
                <a:solidFill>
                  <a:srgbClr val="008000"/>
                </a:solidFill>
                <a:latin typeface="Arial"/>
                <a:cs typeface="Arial"/>
              </a:rPr>
              <a:t> Orbitals</a:t>
            </a:r>
            <a:endParaRPr lang="en-US" sz="3000" dirty="0">
              <a:solidFill>
                <a:srgbClr val="008000"/>
              </a:solidFill>
              <a:latin typeface="Arial"/>
              <a:cs typeface="Arial"/>
            </a:endParaRPr>
          </a:p>
        </p:txBody>
      </p:sp>
      <p:pic>
        <p:nvPicPr>
          <p:cNvPr id="5" name="Picture 4"/>
          <p:cNvPicPr>
            <a:picLocks noChangeAspect="1"/>
          </p:cNvPicPr>
          <p:nvPr/>
        </p:nvPicPr>
        <p:blipFill>
          <a:blip r:embed="rId2"/>
          <a:stretch>
            <a:fillRect/>
          </a:stretch>
        </p:blipFill>
        <p:spPr>
          <a:xfrm>
            <a:off x="1294192" y="2588381"/>
            <a:ext cx="6626300" cy="4214068"/>
          </a:xfrm>
          <a:prstGeom prst="rect">
            <a:avLst/>
          </a:prstGeom>
        </p:spPr>
      </p:pic>
      <p:sp>
        <p:nvSpPr>
          <p:cNvPr id="3" name="Rectangle 2"/>
          <p:cNvSpPr/>
          <p:nvPr/>
        </p:nvSpPr>
        <p:spPr>
          <a:xfrm>
            <a:off x="241905" y="935339"/>
            <a:ext cx="8902095" cy="1441420"/>
          </a:xfrm>
          <a:prstGeom prst="rect">
            <a:avLst/>
          </a:prstGeom>
        </p:spPr>
        <p:txBody>
          <a:bodyPr wrap="square">
            <a:spAutoFit/>
          </a:bodyPr>
          <a:lstStyle/>
          <a:p>
            <a:pPr>
              <a:lnSpc>
                <a:spcPct val="110000"/>
              </a:lnSpc>
            </a:pPr>
            <a:r>
              <a:rPr lang="en-US" sz="2000" i="1" dirty="0">
                <a:solidFill>
                  <a:schemeClr val="accent5">
                    <a:lumMod val="75000"/>
                  </a:schemeClr>
                </a:solidFill>
                <a:latin typeface="Arial"/>
                <a:cs typeface="Arial"/>
              </a:rPr>
              <a:t>Molecular orbitals that are concentrated in regions between nuclei </a:t>
            </a:r>
            <a:r>
              <a:rPr lang="en-US" sz="2000" dirty="0">
                <a:solidFill>
                  <a:schemeClr val="accent5">
                    <a:lumMod val="75000"/>
                  </a:schemeClr>
                </a:solidFill>
                <a:latin typeface="Arial"/>
                <a:cs typeface="Arial"/>
              </a:rPr>
              <a:t>are called bonding orbitals.</a:t>
            </a:r>
          </a:p>
          <a:p>
            <a:pPr>
              <a:lnSpc>
                <a:spcPct val="110000"/>
              </a:lnSpc>
            </a:pPr>
            <a:r>
              <a:rPr lang="en-US" sz="2000" i="1" dirty="0">
                <a:solidFill>
                  <a:schemeClr val="accent5">
                    <a:lumMod val="75000"/>
                  </a:schemeClr>
                </a:solidFill>
                <a:latin typeface="Arial"/>
                <a:cs typeface="Arial"/>
              </a:rPr>
              <a:t>Molecular orbitals having zero values in the region between two nuclei and therefore concentrated in other regions </a:t>
            </a:r>
            <a:r>
              <a:rPr lang="en-US" sz="2000" dirty="0">
                <a:solidFill>
                  <a:schemeClr val="accent5">
                    <a:lumMod val="75000"/>
                  </a:schemeClr>
                </a:solidFill>
                <a:latin typeface="Arial"/>
                <a:cs typeface="Arial"/>
              </a:rPr>
              <a:t>are called </a:t>
            </a:r>
            <a:r>
              <a:rPr lang="en-US" sz="2000" dirty="0" err="1">
                <a:solidFill>
                  <a:schemeClr val="accent5">
                    <a:lumMod val="75000"/>
                  </a:schemeClr>
                </a:solidFill>
                <a:latin typeface="Arial"/>
                <a:cs typeface="Arial"/>
              </a:rPr>
              <a:t>antibonding</a:t>
            </a:r>
            <a:r>
              <a:rPr lang="en-US" sz="2000" dirty="0">
                <a:solidFill>
                  <a:schemeClr val="accent5">
                    <a:lumMod val="75000"/>
                  </a:schemeClr>
                </a:solidFill>
                <a:latin typeface="Arial"/>
                <a:cs typeface="Arial"/>
              </a:rPr>
              <a:t> orbitals.</a:t>
            </a:r>
          </a:p>
        </p:txBody>
      </p:sp>
    </p:spTree>
    <p:extLst>
      <p:ext uri="{BB962C8B-B14F-4D97-AF65-F5344CB8AC3E}">
        <p14:creationId xmlns:p14="http://schemas.microsoft.com/office/powerpoint/2010/main" val="136002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450"/>
            <a:ext cx="8229600" cy="1143000"/>
          </a:xfrm>
        </p:spPr>
        <p:txBody>
          <a:bodyPr>
            <a:normAutofit/>
          </a:bodyPr>
          <a:lstStyle/>
          <a:p>
            <a:r>
              <a:rPr lang="en-US" sz="4000" dirty="0">
                <a:solidFill>
                  <a:srgbClr val="008000"/>
                </a:solidFill>
                <a:latin typeface="Arial"/>
                <a:cs typeface="Arial"/>
              </a:rPr>
              <a:t>Ionic Radii</a:t>
            </a:r>
          </a:p>
        </p:txBody>
      </p:sp>
      <p:pic>
        <p:nvPicPr>
          <p:cNvPr id="4" name="Picture 3"/>
          <p:cNvPicPr>
            <a:picLocks noChangeAspect="1"/>
          </p:cNvPicPr>
          <p:nvPr/>
        </p:nvPicPr>
        <p:blipFill>
          <a:blip r:embed="rId2"/>
          <a:stretch>
            <a:fillRect/>
          </a:stretch>
        </p:blipFill>
        <p:spPr>
          <a:xfrm>
            <a:off x="1848557" y="2717045"/>
            <a:ext cx="5662084" cy="2757054"/>
          </a:xfrm>
          <a:prstGeom prst="rect">
            <a:avLst/>
          </a:prstGeom>
        </p:spPr>
      </p:pic>
      <p:sp>
        <p:nvSpPr>
          <p:cNvPr id="5" name="Rectangle 4"/>
          <p:cNvSpPr/>
          <p:nvPr/>
        </p:nvSpPr>
        <p:spPr>
          <a:xfrm>
            <a:off x="613127" y="1242450"/>
            <a:ext cx="8229600" cy="1203919"/>
          </a:xfrm>
          <a:prstGeom prst="rect">
            <a:avLst/>
          </a:prstGeom>
        </p:spPr>
        <p:txBody>
          <a:bodyPr wrap="square">
            <a:spAutoFit/>
          </a:bodyPr>
          <a:lstStyle/>
          <a:p>
            <a:pPr>
              <a:lnSpc>
                <a:spcPct val="110000"/>
              </a:lnSpc>
            </a:pPr>
            <a:r>
              <a:rPr lang="en-US" sz="2200" dirty="0">
                <a:latin typeface="Arial"/>
                <a:cs typeface="Arial"/>
              </a:rPr>
              <a:t>The </a:t>
            </a:r>
            <a:r>
              <a:rPr lang="en-US" sz="2200" dirty="0">
                <a:solidFill>
                  <a:schemeClr val="accent5">
                    <a:lumMod val="75000"/>
                  </a:schemeClr>
                </a:solidFill>
                <a:latin typeface="Arial"/>
                <a:cs typeface="Arial"/>
              </a:rPr>
              <a:t>ionic radius </a:t>
            </a:r>
            <a:r>
              <a:rPr lang="en-US" sz="2200" dirty="0">
                <a:latin typeface="Arial"/>
                <a:cs typeface="Arial"/>
              </a:rPr>
              <a:t>is </a:t>
            </a:r>
            <a:r>
              <a:rPr lang="en-US" sz="2200" i="1" dirty="0">
                <a:latin typeface="Arial"/>
                <a:cs typeface="Arial"/>
              </a:rPr>
              <a:t>a measure of the size of the spherical region around the nucleus of an ion within which the electrons are most likely to be found.</a:t>
            </a:r>
            <a:endParaRPr lang="en-US" sz="2200" dirty="0">
              <a:latin typeface="Arial"/>
              <a:cs typeface="Arial"/>
            </a:endParaRPr>
          </a:p>
        </p:txBody>
      </p:sp>
      <p:sp>
        <p:nvSpPr>
          <p:cNvPr id="6" name="Rectangle 5"/>
          <p:cNvSpPr/>
          <p:nvPr/>
        </p:nvSpPr>
        <p:spPr>
          <a:xfrm>
            <a:off x="769055" y="5693088"/>
            <a:ext cx="8073672" cy="1102866"/>
          </a:xfrm>
          <a:prstGeom prst="rect">
            <a:avLst/>
          </a:prstGeom>
        </p:spPr>
        <p:txBody>
          <a:bodyPr wrap="square">
            <a:spAutoFit/>
          </a:bodyPr>
          <a:lstStyle/>
          <a:p>
            <a:pPr>
              <a:lnSpc>
                <a:spcPct val="110000"/>
              </a:lnSpc>
            </a:pPr>
            <a:r>
              <a:rPr lang="en-US" sz="2000" dirty="0">
                <a:latin typeface="Arial"/>
                <a:cs typeface="Arial"/>
              </a:rPr>
              <a:t>The distance between iodine nuclei (426 pm) is determined experimentally. One-half of this distance (213 pm) equals the iodide ion radius.</a:t>
            </a:r>
          </a:p>
        </p:txBody>
      </p:sp>
    </p:spTree>
    <p:extLst>
      <p:ext uri="{BB962C8B-B14F-4D97-AF65-F5344CB8AC3E}">
        <p14:creationId xmlns:p14="http://schemas.microsoft.com/office/powerpoint/2010/main" val="38696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8000"/>
                </a:solidFill>
                <a:latin typeface="Arial"/>
                <a:cs typeface="Arial"/>
              </a:rPr>
              <a:t>MOT – H</a:t>
            </a:r>
            <a:r>
              <a:rPr lang="en-US" sz="3200" baseline="-25000" dirty="0">
                <a:solidFill>
                  <a:srgbClr val="008000"/>
                </a:solidFill>
                <a:latin typeface="Arial"/>
                <a:cs typeface="Arial"/>
              </a:rPr>
              <a:t>2</a:t>
            </a:r>
            <a:r>
              <a:rPr lang="en-US" sz="3200" dirty="0">
                <a:solidFill>
                  <a:srgbClr val="008000"/>
                </a:solidFill>
                <a:latin typeface="Arial"/>
                <a:cs typeface="Arial"/>
              </a:rPr>
              <a:t> Molecule</a:t>
            </a:r>
            <a:endParaRPr lang="en-US" sz="30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1511905" y="1282898"/>
            <a:ext cx="6035524" cy="3140380"/>
          </a:xfrm>
          <a:prstGeom prst="rect">
            <a:avLst/>
          </a:prstGeom>
        </p:spPr>
      </p:pic>
      <p:pic>
        <p:nvPicPr>
          <p:cNvPr id="3" name="Picture 2"/>
          <p:cNvPicPr>
            <a:picLocks noChangeAspect="1"/>
          </p:cNvPicPr>
          <p:nvPr/>
        </p:nvPicPr>
        <p:blipFill>
          <a:blip r:embed="rId3"/>
          <a:stretch>
            <a:fillRect/>
          </a:stretch>
        </p:blipFill>
        <p:spPr>
          <a:xfrm>
            <a:off x="7182146" y="4195361"/>
            <a:ext cx="1190175" cy="1054155"/>
          </a:xfrm>
          <a:prstGeom prst="rect">
            <a:avLst/>
          </a:prstGeom>
        </p:spPr>
      </p:pic>
      <p:pic>
        <p:nvPicPr>
          <p:cNvPr id="5" name="Picture 4"/>
          <p:cNvPicPr>
            <a:picLocks noChangeAspect="1"/>
          </p:cNvPicPr>
          <p:nvPr/>
        </p:nvPicPr>
        <p:blipFill>
          <a:blip r:embed="rId4"/>
          <a:stretch>
            <a:fillRect/>
          </a:stretch>
        </p:blipFill>
        <p:spPr>
          <a:xfrm>
            <a:off x="2044095" y="4609036"/>
            <a:ext cx="4825996" cy="464861"/>
          </a:xfrm>
          <a:prstGeom prst="rect">
            <a:avLst/>
          </a:prstGeom>
        </p:spPr>
      </p:pic>
      <p:pic>
        <p:nvPicPr>
          <p:cNvPr id="6" name="Picture 5"/>
          <p:cNvPicPr>
            <a:picLocks noChangeAspect="1"/>
          </p:cNvPicPr>
          <p:nvPr/>
        </p:nvPicPr>
        <p:blipFill>
          <a:blip r:embed="rId5"/>
          <a:stretch>
            <a:fillRect/>
          </a:stretch>
        </p:blipFill>
        <p:spPr>
          <a:xfrm>
            <a:off x="0" y="5391464"/>
            <a:ext cx="9144000" cy="1376684"/>
          </a:xfrm>
          <a:prstGeom prst="rect">
            <a:avLst/>
          </a:prstGeom>
        </p:spPr>
      </p:pic>
    </p:spTree>
    <p:extLst>
      <p:ext uri="{BB962C8B-B14F-4D97-AF65-F5344CB8AC3E}">
        <p14:creationId xmlns:p14="http://schemas.microsoft.com/office/powerpoint/2010/main" val="1360027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5222" y="7412"/>
            <a:ext cx="96096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Bond Order</a:t>
            </a:r>
          </a:p>
        </p:txBody>
      </p:sp>
      <p:sp>
        <p:nvSpPr>
          <p:cNvPr id="2" name="Rectangle 1"/>
          <p:cNvSpPr/>
          <p:nvPr/>
        </p:nvSpPr>
        <p:spPr>
          <a:xfrm>
            <a:off x="508000" y="1117730"/>
            <a:ext cx="8424334" cy="5510225"/>
          </a:xfrm>
          <a:prstGeom prst="rect">
            <a:avLst/>
          </a:prstGeom>
        </p:spPr>
        <p:txBody>
          <a:bodyPr wrap="square">
            <a:spAutoFit/>
          </a:bodyPr>
          <a:lstStyle/>
          <a:p>
            <a:pPr>
              <a:lnSpc>
                <a:spcPct val="120000"/>
              </a:lnSpc>
            </a:pPr>
            <a:r>
              <a:rPr lang="en-US" sz="2200" dirty="0">
                <a:latin typeface="Arial"/>
                <a:cs typeface="Arial"/>
              </a:rPr>
              <a:t>The term </a:t>
            </a:r>
            <a:r>
              <a:rPr lang="en-US" sz="2200" i="1" dirty="0">
                <a:latin typeface="Arial"/>
                <a:cs typeface="Arial"/>
              </a:rPr>
              <a:t>bond order </a:t>
            </a:r>
            <a:r>
              <a:rPr lang="en-US" sz="2200" dirty="0">
                <a:latin typeface="Arial"/>
                <a:cs typeface="Arial"/>
              </a:rPr>
              <a:t>refers to the number of bonds that exist between two atoms. </a:t>
            </a:r>
          </a:p>
          <a:p>
            <a:pPr>
              <a:lnSpc>
                <a:spcPct val="120000"/>
              </a:lnSpc>
            </a:pPr>
            <a:endParaRPr lang="en-US" sz="800" dirty="0">
              <a:latin typeface="Arial"/>
              <a:cs typeface="Arial"/>
            </a:endParaRPr>
          </a:p>
          <a:p>
            <a:pPr>
              <a:lnSpc>
                <a:spcPct val="120000"/>
              </a:lnSpc>
            </a:pPr>
            <a:r>
              <a:rPr lang="en-US" sz="2200" dirty="0">
                <a:latin typeface="Arial"/>
                <a:cs typeface="Arial"/>
              </a:rPr>
              <a:t>In molecular orbital theory, the bond order of a diatomic molecule is defined as one-half the difference between the number of electrons in bonding orbitals, </a:t>
            </a:r>
            <a:r>
              <a:rPr lang="en-US" sz="2200" i="1" dirty="0" err="1">
                <a:latin typeface="Arial"/>
                <a:cs typeface="Arial"/>
              </a:rPr>
              <a:t>n</a:t>
            </a:r>
            <a:r>
              <a:rPr lang="en-US" sz="2200" baseline="-25000" dirty="0" err="1">
                <a:latin typeface="Arial"/>
                <a:cs typeface="Arial"/>
              </a:rPr>
              <a:t>b</a:t>
            </a:r>
            <a:r>
              <a:rPr lang="en-US" sz="2200" dirty="0">
                <a:latin typeface="Arial"/>
                <a:cs typeface="Arial"/>
              </a:rPr>
              <a:t>, and the number</a:t>
            </a:r>
          </a:p>
          <a:p>
            <a:pPr>
              <a:lnSpc>
                <a:spcPct val="120000"/>
              </a:lnSpc>
            </a:pPr>
            <a:r>
              <a:rPr lang="en-US" sz="2200" dirty="0">
                <a:latin typeface="Arial"/>
                <a:cs typeface="Arial"/>
              </a:rPr>
              <a:t>of electrons in </a:t>
            </a:r>
            <a:r>
              <a:rPr lang="en-US" sz="2200" dirty="0" err="1">
                <a:latin typeface="Arial"/>
                <a:cs typeface="Arial"/>
              </a:rPr>
              <a:t>antibonding</a:t>
            </a:r>
            <a:r>
              <a:rPr lang="en-US" sz="2200" dirty="0">
                <a:latin typeface="Arial"/>
                <a:cs typeface="Arial"/>
              </a:rPr>
              <a:t> orbitals, </a:t>
            </a:r>
            <a:r>
              <a:rPr lang="en-US" sz="2200" i="1" dirty="0" err="1">
                <a:latin typeface="Arial"/>
                <a:cs typeface="Arial"/>
              </a:rPr>
              <a:t>n</a:t>
            </a:r>
            <a:r>
              <a:rPr lang="en-US" sz="2200" baseline="-25000" dirty="0" err="1">
                <a:latin typeface="Arial"/>
                <a:cs typeface="Arial"/>
              </a:rPr>
              <a:t>a</a:t>
            </a:r>
            <a:endParaRPr lang="en-US" sz="2200" baseline="-25000" dirty="0">
              <a:latin typeface="Arial"/>
              <a:cs typeface="Arial"/>
            </a:endParaRPr>
          </a:p>
          <a:p>
            <a:pPr>
              <a:lnSpc>
                <a:spcPct val="120000"/>
              </a:lnSpc>
            </a:pPr>
            <a:endParaRPr lang="en-US" sz="2200" baseline="-25000" dirty="0">
              <a:latin typeface="Arial"/>
              <a:cs typeface="Arial"/>
            </a:endParaRPr>
          </a:p>
          <a:p>
            <a:pPr>
              <a:lnSpc>
                <a:spcPct val="120000"/>
              </a:lnSpc>
            </a:pPr>
            <a:endParaRPr lang="en-US" sz="2200" baseline="-25000" dirty="0">
              <a:latin typeface="Arial"/>
              <a:cs typeface="Arial"/>
            </a:endParaRPr>
          </a:p>
          <a:p>
            <a:pPr>
              <a:lnSpc>
                <a:spcPct val="120000"/>
              </a:lnSpc>
            </a:pPr>
            <a:endParaRPr lang="en-US" sz="2200" baseline="-25000" dirty="0">
              <a:latin typeface="Arial"/>
              <a:cs typeface="Arial"/>
            </a:endParaRPr>
          </a:p>
          <a:p>
            <a:pPr>
              <a:lnSpc>
                <a:spcPct val="120000"/>
              </a:lnSpc>
            </a:pPr>
            <a:r>
              <a:rPr lang="en-US" sz="2200" dirty="0">
                <a:latin typeface="Arial"/>
                <a:cs typeface="Arial"/>
              </a:rPr>
              <a:t>For H</a:t>
            </a:r>
            <a:r>
              <a:rPr lang="en-US" sz="2200" baseline="-25000" dirty="0">
                <a:latin typeface="Arial"/>
                <a:cs typeface="Arial"/>
              </a:rPr>
              <a:t>2</a:t>
            </a:r>
            <a:r>
              <a:rPr lang="en-US" sz="2200" dirty="0">
                <a:latin typeface="Arial"/>
                <a:cs typeface="Arial"/>
              </a:rPr>
              <a:t> Molecule, </a:t>
            </a:r>
          </a:p>
          <a:p>
            <a:pPr>
              <a:lnSpc>
                <a:spcPct val="120000"/>
              </a:lnSpc>
            </a:pPr>
            <a:endParaRPr lang="en-US" sz="2200" dirty="0">
              <a:latin typeface="Arial"/>
              <a:cs typeface="Arial"/>
            </a:endParaRPr>
          </a:p>
          <a:p>
            <a:pPr>
              <a:lnSpc>
                <a:spcPct val="120000"/>
              </a:lnSpc>
            </a:pPr>
            <a:endParaRPr lang="en-US" sz="1600" dirty="0">
              <a:latin typeface="Arial"/>
              <a:cs typeface="Arial"/>
            </a:endParaRPr>
          </a:p>
          <a:p>
            <a:pPr>
              <a:lnSpc>
                <a:spcPct val="120000"/>
              </a:lnSpc>
            </a:pPr>
            <a:r>
              <a:rPr lang="en-US" sz="2200" dirty="0">
                <a:latin typeface="Arial"/>
                <a:cs typeface="Arial"/>
              </a:rPr>
              <a:t>For He</a:t>
            </a:r>
            <a:r>
              <a:rPr lang="en-US" sz="2200" baseline="-25000" dirty="0">
                <a:latin typeface="Arial"/>
                <a:cs typeface="Arial"/>
              </a:rPr>
              <a:t>2</a:t>
            </a:r>
            <a:r>
              <a:rPr lang="en-US" sz="2200" dirty="0">
                <a:latin typeface="Arial"/>
                <a:cs typeface="Arial"/>
              </a:rPr>
              <a:t> Molecule, </a:t>
            </a:r>
          </a:p>
          <a:p>
            <a:pPr>
              <a:lnSpc>
                <a:spcPct val="120000"/>
              </a:lnSpc>
            </a:pPr>
            <a:endParaRPr lang="en-US" sz="2200" dirty="0">
              <a:latin typeface="Arial"/>
              <a:cs typeface="Arial"/>
            </a:endParaRPr>
          </a:p>
        </p:txBody>
      </p:sp>
      <p:pic>
        <p:nvPicPr>
          <p:cNvPr id="3" name="Picture 2"/>
          <p:cNvPicPr>
            <a:picLocks noChangeAspect="1"/>
          </p:cNvPicPr>
          <p:nvPr/>
        </p:nvPicPr>
        <p:blipFill>
          <a:blip r:embed="rId2"/>
          <a:stretch>
            <a:fillRect/>
          </a:stretch>
        </p:blipFill>
        <p:spPr>
          <a:xfrm>
            <a:off x="2511779" y="3994605"/>
            <a:ext cx="3725333" cy="405211"/>
          </a:xfrm>
          <a:prstGeom prst="rect">
            <a:avLst/>
          </a:prstGeom>
        </p:spPr>
      </p:pic>
      <p:pic>
        <p:nvPicPr>
          <p:cNvPr id="5" name="Picture 4"/>
          <p:cNvPicPr>
            <a:picLocks noChangeAspect="1"/>
          </p:cNvPicPr>
          <p:nvPr/>
        </p:nvPicPr>
        <p:blipFill>
          <a:blip r:embed="rId3"/>
          <a:stretch>
            <a:fillRect/>
          </a:stretch>
        </p:blipFill>
        <p:spPr>
          <a:xfrm>
            <a:off x="2593854" y="5125007"/>
            <a:ext cx="3996035" cy="501887"/>
          </a:xfrm>
          <a:prstGeom prst="rect">
            <a:avLst/>
          </a:prstGeom>
        </p:spPr>
      </p:pic>
      <p:pic>
        <p:nvPicPr>
          <p:cNvPr id="6" name="Picture 5"/>
          <p:cNvPicPr>
            <a:picLocks noChangeAspect="1"/>
          </p:cNvPicPr>
          <p:nvPr/>
        </p:nvPicPr>
        <p:blipFill>
          <a:blip r:embed="rId4"/>
          <a:stretch>
            <a:fillRect/>
          </a:stretch>
        </p:blipFill>
        <p:spPr>
          <a:xfrm>
            <a:off x="2511779" y="6170764"/>
            <a:ext cx="4069644" cy="457191"/>
          </a:xfrm>
          <a:prstGeom prst="rect">
            <a:avLst/>
          </a:prstGeom>
        </p:spPr>
      </p:pic>
    </p:spTree>
    <p:extLst>
      <p:ext uri="{BB962C8B-B14F-4D97-AF65-F5344CB8AC3E}">
        <p14:creationId xmlns:p14="http://schemas.microsoft.com/office/powerpoint/2010/main" val="1360027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13116" y="733774"/>
            <a:ext cx="5126459" cy="6053667"/>
          </a:xfrm>
          <a:prstGeom prst="rect">
            <a:avLst/>
          </a:prstGeom>
        </p:spPr>
      </p:pic>
      <p:sp>
        <p:nvSpPr>
          <p:cNvPr id="6" name="Title 1"/>
          <p:cNvSpPr txBox="1">
            <a:spLocks/>
          </p:cNvSpPr>
          <p:nvPr/>
        </p:nvSpPr>
        <p:spPr>
          <a:xfrm>
            <a:off x="338666" y="7412"/>
            <a:ext cx="911577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srgbClr val="008000"/>
                </a:solidFill>
                <a:latin typeface="Arial"/>
                <a:cs typeface="Arial"/>
              </a:rPr>
              <a:t>MOT – He</a:t>
            </a:r>
            <a:r>
              <a:rPr lang="en-US" sz="3200" baseline="-25000" dirty="0">
                <a:solidFill>
                  <a:srgbClr val="008000"/>
                </a:solidFill>
                <a:latin typeface="Arial"/>
                <a:cs typeface="Arial"/>
              </a:rPr>
              <a:t>2</a:t>
            </a:r>
            <a:r>
              <a:rPr lang="en-US" sz="3200" dirty="0">
                <a:solidFill>
                  <a:srgbClr val="008000"/>
                </a:solidFill>
                <a:latin typeface="Arial"/>
                <a:cs typeface="Arial"/>
              </a:rPr>
              <a:t> Molecule</a:t>
            </a:r>
            <a:endParaRPr lang="en-US" sz="3000" dirty="0">
              <a:solidFill>
                <a:srgbClr val="008000"/>
              </a:solidFill>
              <a:latin typeface="Arial"/>
              <a:cs typeface="Arial"/>
            </a:endParaRPr>
          </a:p>
        </p:txBody>
      </p:sp>
      <p:pic>
        <p:nvPicPr>
          <p:cNvPr id="7" name="Picture 6"/>
          <p:cNvPicPr>
            <a:picLocks noChangeAspect="1"/>
          </p:cNvPicPr>
          <p:nvPr/>
        </p:nvPicPr>
        <p:blipFill>
          <a:blip r:embed="rId3"/>
          <a:stretch>
            <a:fillRect/>
          </a:stretch>
        </p:blipFill>
        <p:spPr>
          <a:xfrm>
            <a:off x="515055" y="5830641"/>
            <a:ext cx="3548945" cy="519358"/>
          </a:xfrm>
          <a:prstGeom prst="rect">
            <a:avLst/>
          </a:prstGeom>
        </p:spPr>
      </p:pic>
    </p:spTree>
    <p:extLst>
      <p:ext uri="{BB962C8B-B14F-4D97-AF65-F5344CB8AC3E}">
        <p14:creationId xmlns:p14="http://schemas.microsoft.com/office/powerpoint/2010/main" val="3212193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4555" y="92078"/>
            <a:ext cx="911577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en-US" sz="3200" dirty="0">
                <a:solidFill>
                  <a:srgbClr val="008000"/>
                </a:solidFill>
                <a:latin typeface="Arial"/>
                <a:cs typeface="Arial"/>
              </a:rPr>
              <a:t>The different ways in which 2</a:t>
            </a:r>
            <a:r>
              <a:rPr lang="en-US" sz="3200" i="1" dirty="0">
                <a:solidFill>
                  <a:srgbClr val="008000"/>
                </a:solidFill>
                <a:latin typeface="Arial"/>
                <a:cs typeface="Arial"/>
              </a:rPr>
              <a:t>p </a:t>
            </a:r>
            <a:r>
              <a:rPr lang="en-US" sz="3200" dirty="0">
                <a:solidFill>
                  <a:srgbClr val="008000"/>
                </a:solidFill>
                <a:latin typeface="Arial"/>
                <a:cs typeface="Arial"/>
              </a:rPr>
              <a:t>orbitals can interact</a:t>
            </a:r>
          </a:p>
        </p:txBody>
      </p:sp>
      <p:pic>
        <p:nvPicPr>
          <p:cNvPr id="5" name="Picture 4"/>
          <p:cNvPicPr>
            <a:picLocks noChangeAspect="1"/>
          </p:cNvPicPr>
          <p:nvPr/>
        </p:nvPicPr>
        <p:blipFill>
          <a:blip r:embed="rId2"/>
          <a:stretch>
            <a:fillRect/>
          </a:stretch>
        </p:blipFill>
        <p:spPr>
          <a:xfrm>
            <a:off x="3576659" y="1001886"/>
            <a:ext cx="5482675" cy="5813778"/>
          </a:xfrm>
          <a:prstGeom prst="rect">
            <a:avLst/>
          </a:prstGeom>
        </p:spPr>
      </p:pic>
      <p:pic>
        <p:nvPicPr>
          <p:cNvPr id="2" name="Picture 1"/>
          <p:cNvPicPr>
            <a:picLocks noChangeAspect="1"/>
          </p:cNvPicPr>
          <p:nvPr/>
        </p:nvPicPr>
        <p:blipFill>
          <a:blip r:embed="rId3"/>
          <a:stretch>
            <a:fillRect/>
          </a:stretch>
        </p:blipFill>
        <p:spPr>
          <a:xfrm>
            <a:off x="268110" y="3475567"/>
            <a:ext cx="4673600" cy="584200"/>
          </a:xfrm>
          <a:prstGeom prst="rect">
            <a:avLst/>
          </a:prstGeom>
        </p:spPr>
      </p:pic>
      <p:sp>
        <p:nvSpPr>
          <p:cNvPr id="3" name="TextBox 2"/>
          <p:cNvSpPr txBox="1"/>
          <p:nvPr/>
        </p:nvSpPr>
        <p:spPr>
          <a:xfrm>
            <a:off x="239888" y="2991559"/>
            <a:ext cx="2803309" cy="430887"/>
          </a:xfrm>
          <a:prstGeom prst="rect">
            <a:avLst/>
          </a:prstGeom>
          <a:noFill/>
        </p:spPr>
        <p:txBody>
          <a:bodyPr wrap="none" rtlCol="0">
            <a:spAutoFit/>
          </a:bodyPr>
          <a:lstStyle/>
          <a:p>
            <a:r>
              <a:rPr lang="en-US" sz="2200" dirty="0">
                <a:latin typeface="Arial"/>
                <a:cs typeface="Arial"/>
              </a:rPr>
              <a:t>The order of filling is,</a:t>
            </a:r>
          </a:p>
        </p:txBody>
      </p:sp>
    </p:spTree>
    <p:extLst>
      <p:ext uri="{BB962C8B-B14F-4D97-AF65-F5344CB8AC3E}">
        <p14:creationId xmlns:p14="http://schemas.microsoft.com/office/powerpoint/2010/main" val="3310252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4847" y="308785"/>
            <a:ext cx="6207478" cy="6436325"/>
          </a:xfrm>
          <a:prstGeom prst="rect">
            <a:avLst/>
          </a:prstGeom>
        </p:spPr>
      </p:pic>
    </p:spTree>
    <p:extLst>
      <p:ext uri="{BB962C8B-B14F-4D97-AF65-F5344CB8AC3E}">
        <p14:creationId xmlns:p14="http://schemas.microsoft.com/office/powerpoint/2010/main" val="2280071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87678"/>
            <a:ext cx="9144000" cy="1841692"/>
          </a:xfrm>
          <a:prstGeom prst="rect">
            <a:avLst/>
          </a:prstGeom>
        </p:spPr>
      </p:pic>
      <p:pic>
        <p:nvPicPr>
          <p:cNvPr id="8" name="Picture 7"/>
          <p:cNvPicPr>
            <a:picLocks noChangeAspect="1"/>
          </p:cNvPicPr>
          <p:nvPr/>
        </p:nvPicPr>
        <p:blipFill>
          <a:blip r:embed="rId3"/>
          <a:stretch>
            <a:fillRect/>
          </a:stretch>
        </p:blipFill>
        <p:spPr>
          <a:xfrm>
            <a:off x="423333" y="2578101"/>
            <a:ext cx="8325556" cy="2690736"/>
          </a:xfrm>
          <a:prstGeom prst="rect">
            <a:avLst/>
          </a:prstGeom>
        </p:spPr>
      </p:pic>
    </p:spTree>
    <p:extLst>
      <p:ext uri="{BB962C8B-B14F-4D97-AF65-F5344CB8AC3E}">
        <p14:creationId xmlns:p14="http://schemas.microsoft.com/office/powerpoint/2010/main" val="17369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8000"/>
                </a:solidFill>
                <a:latin typeface="Arial"/>
                <a:cs typeface="Arial"/>
              </a:rPr>
              <a:t>Bond Order</a:t>
            </a:r>
          </a:p>
        </p:txBody>
      </p:sp>
      <p:pic>
        <p:nvPicPr>
          <p:cNvPr id="4" name="Picture 3"/>
          <p:cNvPicPr>
            <a:picLocks noChangeAspect="1"/>
          </p:cNvPicPr>
          <p:nvPr/>
        </p:nvPicPr>
        <p:blipFill>
          <a:blip r:embed="rId2"/>
          <a:stretch>
            <a:fillRect/>
          </a:stretch>
        </p:blipFill>
        <p:spPr>
          <a:xfrm>
            <a:off x="0" y="1468965"/>
            <a:ext cx="9144000" cy="5097700"/>
          </a:xfrm>
          <a:prstGeom prst="rect">
            <a:avLst/>
          </a:prstGeom>
        </p:spPr>
      </p:pic>
    </p:spTree>
    <p:extLst>
      <p:ext uri="{BB962C8B-B14F-4D97-AF65-F5344CB8AC3E}">
        <p14:creationId xmlns:p14="http://schemas.microsoft.com/office/powerpoint/2010/main" val="327701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2551" y="1359242"/>
            <a:ext cx="3758174" cy="3894704"/>
          </a:xfrm>
          <a:prstGeom prst="rect">
            <a:avLst/>
          </a:prstGeom>
        </p:spPr>
      </p:pic>
      <p:sp>
        <p:nvSpPr>
          <p:cNvPr id="5" name="Title 1"/>
          <p:cNvSpPr txBox="1">
            <a:spLocks/>
          </p:cNvSpPr>
          <p:nvPr/>
        </p:nvSpPr>
        <p:spPr>
          <a:xfrm>
            <a:off x="457200" y="9945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Comparison of atomic and ionic radii</a:t>
            </a:r>
          </a:p>
        </p:txBody>
      </p:sp>
      <p:sp>
        <p:nvSpPr>
          <p:cNvPr id="6" name="Rectangle 5"/>
          <p:cNvSpPr/>
          <p:nvPr/>
        </p:nvSpPr>
        <p:spPr>
          <a:xfrm>
            <a:off x="1161121" y="5740805"/>
            <a:ext cx="6737742" cy="769441"/>
          </a:xfrm>
          <a:prstGeom prst="rect">
            <a:avLst/>
          </a:prstGeom>
        </p:spPr>
        <p:txBody>
          <a:bodyPr wrap="none">
            <a:spAutoFit/>
          </a:bodyPr>
          <a:lstStyle/>
          <a:p>
            <a:pPr marL="342900" indent="-342900">
              <a:buFontTx/>
              <a:buChar char="-"/>
            </a:pPr>
            <a:r>
              <a:rPr lang="en-US" sz="2200" dirty="0">
                <a:solidFill>
                  <a:srgbClr val="800000"/>
                </a:solidFill>
                <a:latin typeface="Arial"/>
                <a:cs typeface="Arial"/>
              </a:rPr>
              <a:t>Which has the larger radius, S or S</a:t>
            </a:r>
            <a:r>
              <a:rPr lang="en-US" sz="2200" baseline="30000" dirty="0">
                <a:solidFill>
                  <a:srgbClr val="800000"/>
                </a:solidFill>
                <a:latin typeface="Arial"/>
                <a:cs typeface="Arial"/>
              </a:rPr>
              <a:t>2–</a:t>
            </a:r>
            <a:r>
              <a:rPr lang="en-US" sz="2200" dirty="0">
                <a:solidFill>
                  <a:srgbClr val="800000"/>
                </a:solidFill>
                <a:latin typeface="Arial"/>
                <a:cs typeface="Arial"/>
              </a:rPr>
              <a:t>? Explain.</a:t>
            </a:r>
          </a:p>
          <a:p>
            <a:pPr marL="342900" indent="-342900">
              <a:buFontTx/>
              <a:buChar char="-"/>
            </a:pPr>
            <a:r>
              <a:rPr lang="en-US" sz="2200" dirty="0">
                <a:solidFill>
                  <a:srgbClr val="800000"/>
                </a:solidFill>
                <a:latin typeface="Arial"/>
                <a:cs typeface="Arial"/>
              </a:rPr>
              <a:t>Which has the larger radius, Mg or Mg</a:t>
            </a:r>
            <a:r>
              <a:rPr lang="en-US" sz="2200" baseline="30000" dirty="0">
                <a:solidFill>
                  <a:srgbClr val="800000"/>
                </a:solidFill>
                <a:latin typeface="Arial"/>
                <a:cs typeface="Arial"/>
              </a:rPr>
              <a:t>2+</a:t>
            </a:r>
            <a:r>
              <a:rPr lang="en-US" sz="2200" dirty="0">
                <a:solidFill>
                  <a:srgbClr val="800000"/>
                </a:solidFill>
                <a:latin typeface="Arial"/>
                <a:cs typeface="Arial"/>
              </a:rPr>
              <a:t>? Explain.</a:t>
            </a:r>
          </a:p>
        </p:txBody>
      </p:sp>
      <p:sp>
        <p:nvSpPr>
          <p:cNvPr id="7" name="Rectangle 6"/>
          <p:cNvSpPr/>
          <p:nvPr/>
        </p:nvSpPr>
        <p:spPr>
          <a:xfrm>
            <a:off x="4437879" y="1559088"/>
            <a:ext cx="4618534" cy="3331168"/>
          </a:xfrm>
          <a:prstGeom prst="rect">
            <a:avLst/>
          </a:prstGeom>
        </p:spPr>
        <p:txBody>
          <a:bodyPr wrap="square">
            <a:spAutoFit/>
          </a:bodyPr>
          <a:lstStyle/>
          <a:p>
            <a:pPr>
              <a:lnSpc>
                <a:spcPct val="120000"/>
              </a:lnSpc>
            </a:pPr>
            <a:r>
              <a:rPr lang="en-US" sz="2200" dirty="0">
                <a:latin typeface="Arial"/>
                <a:cs typeface="Arial"/>
              </a:rPr>
              <a:t>Sodium atom loses its outer</a:t>
            </a:r>
          </a:p>
          <a:p>
            <a:pPr>
              <a:lnSpc>
                <a:spcPct val="120000"/>
              </a:lnSpc>
            </a:pPr>
            <a:r>
              <a:rPr lang="en-US" sz="2200" dirty="0">
                <a:latin typeface="Arial"/>
                <a:cs typeface="Arial"/>
              </a:rPr>
              <a:t>shell in forming the Na</a:t>
            </a:r>
            <a:r>
              <a:rPr lang="en-US" sz="2200" baseline="30000" dirty="0">
                <a:latin typeface="Arial"/>
                <a:cs typeface="Arial"/>
              </a:rPr>
              <a:t>+</a:t>
            </a:r>
            <a:r>
              <a:rPr lang="en-US" sz="2200" dirty="0">
                <a:latin typeface="Arial"/>
                <a:cs typeface="Arial"/>
              </a:rPr>
              <a:t> ion. Thus, the </a:t>
            </a:r>
            <a:r>
              <a:rPr lang="en-US" sz="2200" dirty="0" err="1">
                <a:latin typeface="Arial"/>
                <a:cs typeface="Arial"/>
              </a:rPr>
              <a:t>cation</a:t>
            </a:r>
            <a:r>
              <a:rPr lang="en-US" sz="2200" dirty="0">
                <a:latin typeface="Arial"/>
                <a:cs typeface="Arial"/>
              </a:rPr>
              <a:t> is smaller than the atom. </a:t>
            </a:r>
          </a:p>
          <a:p>
            <a:pPr>
              <a:lnSpc>
                <a:spcPct val="120000"/>
              </a:lnSpc>
            </a:pPr>
            <a:endParaRPr lang="en-US" sz="2200" dirty="0">
              <a:latin typeface="Arial"/>
              <a:cs typeface="Arial"/>
            </a:endParaRPr>
          </a:p>
          <a:p>
            <a:pPr>
              <a:lnSpc>
                <a:spcPct val="120000"/>
              </a:lnSpc>
            </a:pPr>
            <a:r>
              <a:rPr lang="en-US" sz="2200" dirty="0">
                <a:latin typeface="Arial"/>
                <a:cs typeface="Arial"/>
              </a:rPr>
              <a:t>The </a:t>
            </a:r>
            <a:r>
              <a:rPr lang="en-US" sz="2200" dirty="0" err="1">
                <a:latin typeface="Arial"/>
                <a:cs typeface="Arial"/>
              </a:rPr>
              <a:t>Cl</a:t>
            </a:r>
            <a:r>
              <a:rPr lang="en-US" sz="2200" baseline="30000" dirty="0">
                <a:latin typeface="Arial"/>
                <a:cs typeface="Arial"/>
              </a:rPr>
              <a:t>–</a:t>
            </a:r>
            <a:r>
              <a:rPr lang="en-US" sz="2200" dirty="0">
                <a:latin typeface="Arial"/>
                <a:cs typeface="Arial"/>
              </a:rPr>
              <a:t> ion is larger than the </a:t>
            </a:r>
            <a:r>
              <a:rPr lang="en-US" sz="2200" dirty="0" err="1">
                <a:latin typeface="Arial"/>
                <a:cs typeface="Arial"/>
              </a:rPr>
              <a:t>Cl</a:t>
            </a:r>
            <a:r>
              <a:rPr lang="en-US" sz="2200" dirty="0">
                <a:latin typeface="Arial"/>
                <a:cs typeface="Arial"/>
              </a:rPr>
              <a:t> atom, because the same nuclear charge holds a greater number of electrons less strongly</a:t>
            </a:r>
          </a:p>
        </p:txBody>
      </p:sp>
    </p:spTree>
    <p:extLst>
      <p:ext uri="{BB962C8B-B14F-4D97-AF65-F5344CB8AC3E}">
        <p14:creationId xmlns:p14="http://schemas.microsoft.com/office/powerpoint/2010/main" val="70667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9501"/>
            <a:ext cx="8229600" cy="1112099"/>
          </a:xfrm>
          <a:prstGeom prst="rect">
            <a:avLst/>
          </a:prstGeom>
        </p:spPr>
        <p:txBody>
          <a:bodyPr wrap="square">
            <a:spAutoFit/>
          </a:bodyPr>
          <a:lstStyle/>
          <a:p>
            <a:pPr algn="just">
              <a:lnSpc>
                <a:spcPct val="120000"/>
              </a:lnSpc>
            </a:pPr>
            <a:r>
              <a:rPr lang="en-US" sz="2800" dirty="0">
                <a:solidFill>
                  <a:srgbClr val="800000"/>
                </a:solidFill>
                <a:latin typeface="Arial"/>
                <a:cs typeface="Arial"/>
              </a:rPr>
              <a:t>Arrange the following ions in order of increasing ionic radius: Sr</a:t>
            </a:r>
            <a:r>
              <a:rPr lang="en-US" sz="2800" baseline="30000" dirty="0">
                <a:solidFill>
                  <a:srgbClr val="800000"/>
                </a:solidFill>
                <a:latin typeface="Arial"/>
                <a:cs typeface="Arial"/>
              </a:rPr>
              <a:t>2+</a:t>
            </a:r>
            <a:r>
              <a:rPr lang="en-US" sz="2800" dirty="0">
                <a:solidFill>
                  <a:srgbClr val="800000"/>
                </a:solidFill>
                <a:latin typeface="Arial"/>
                <a:cs typeface="Arial"/>
              </a:rPr>
              <a:t>, Mg</a:t>
            </a:r>
            <a:r>
              <a:rPr lang="en-US" sz="2800" baseline="30000" dirty="0">
                <a:solidFill>
                  <a:srgbClr val="800000"/>
                </a:solidFill>
                <a:latin typeface="Arial"/>
                <a:cs typeface="Arial"/>
              </a:rPr>
              <a:t>2+</a:t>
            </a:r>
            <a:r>
              <a:rPr lang="en-US" sz="2800" dirty="0">
                <a:solidFill>
                  <a:srgbClr val="800000"/>
                </a:solidFill>
                <a:latin typeface="Arial"/>
                <a:cs typeface="Arial"/>
              </a:rPr>
              <a:t>, Ca</a:t>
            </a:r>
            <a:r>
              <a:rPr lang="en-US" sz="2800" baseline="30000" dirty="0">
                <a:solidFill>
                  <a:srgbClr val="800000"/>
                </a:solidFill>
                <a:latin typeface="Arial"/>
                <a:cs typeface="Arial"/>
              </a:rPr>
              <a:t>2+</a:t>
            </a:r>
            <a:r>
              <a:rPr lang="en-US" sz="2800" dirty="0">
                <a:solidFill>
                  <a:srgbClr val="800000"/>
                </a:solidFill>
                <a:latin typeface="Arial"/>
                <a:cs typeface="Arial"/>
              </a:rPr>
              <a:t>.</a:t>
            </a:r>
          </a:p>
        </p:txBody>
      </p:sp>
      <p:pic>
        <p:nvPicPr>
          <p:cNvPr id="8" name="Picture 7"/>
          <p:cNvPicPr>
            <a:picLocks noChangeAspect="1"/>
          </p:cNvPicPr>
          <p:nvPr/>
        </p:nvPicPr>
        <p:blipFill>
          <a:blip r:embed="rId2"/>
          <a:stretch>
            <a:fillRect/>
          </a:stretch>
        </p:blipFill>
        <p:spPr>
          <a:xfrm>
            <a:off x="42334" y="2081764"/>
            <a:ext cx="9077620" cy="7313289"/>
          </a:xfrm>
          <a:prstGeom prst="rect">
            <a:avLst/>
          </a:prstGeom>
        </p:spPr>
      </p:pic>
    </p:spTree>
    <p:extLst>
      <p:ext uri="{BB962C8B-B14F-4D97-AF65-F5344CB8AC3E}">
        <p14:creationId xmlns:p14="http://schemas.microsoft.com/office/powerpoint/2010/main" val="23907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Isoelectronic Species</a:t>
            </a:r>
          </a:p>
        </p:txBody>
      </p:sp>
      <p:sp>
        <p:nvSpPr>
          <p:cNvPr id="6" name="Rectangle 5"/>
          <p:cNvSpPr/>
          <p:nvPr/>
        </p:nvSpPr>
        <p:spPr>
          <a:xfrm>
            <a:off x="457200" y="2966614"/>
            <a:ext cx="8433154" cy="3557256"/>
          </a:xfrm>
          <a:prstGeom prst="rect">
            <a:avLst/>
          </a:prstGeom>
        </p:spPr>
        <p:txBody>
          <a:bodyPr wrap="square">
            <a:spAutoFit/>
          </a:bodyPr>
          <a:lstStyle/>
          <a:p>
            <a:pPr>
              <a:lnSpc>
                <a:spcPct val="110000"/>
              </a:lnSpc>
            </a:pPr>
            <a:r>
              <a:rPr lang="en-US" sz="2050" dirty="0">
                <a:latin typeface="Arial"/>
                <a:cs typeface="Arial"/>
              </a:rPr>
              <a:t>All of these ions have the neon configuration 1</a:t>
            </a:r>
            <a:r>
              <a:rPr lang="en-US" sz="2050" i="1" dirty="0">
                <a:latin typeface="Arial"/>
                <a:cs typeface="Arial"/>
              </a:rPr>
              <a:t>s</a:t>
            </a:r>
            <a:r>
              <a:rPr lang="en-US" sz="2050" baseline="30000" dirty="0">
                <a:latin typeface="Arial"/>
                <a:cs typeface="Arial"/>
              </a:rPr>
              <a:t>2</a:t>
            </a:r>
            <a:r>
              <a:rPr lang="en-US" sz="2050" dirty="0">
                <a:latin typeface="Arial"/>
                <a:cs typeface="Arial"/>
              </a:rPr>
              <a:t>2</a:t>
            </a:r>
            <a:r>
              <a:rPr lang="en-US" sz="2050" i="1" dirty="0">
                <a:latin typeface="Arial"/>
                <a:cs typeface="Arial"/>
              </a:rPr>
              <a:t>s</a:t>
            </a:r>
            <a:r>
              <a:rPr lang="en-US" sz="2050" baseline="30000" dirty="0">
                <a:latin typeface="Arial"/>
                <a:cs typeface="Arial"/>
              </a:rPr>
              <a:t>2</a:t>
            </a:r>
            <a:r>
              <a:rPr lang="en-US" sz="2050" dirty="0">
                <a:latin typeface="Arial"/>
                <a:cs typeface="Arial"/>
              </a:rPr>
              <a:t>2</a:t>
            </a:r>
            <a:r>
              <a:rPr lang="en-US" sz="2050" i="1" dirty="0">
                <a:latin typeface="Arial"/>
                <a:cs typeface="Arial"/>
              </a:rPr>
              <a:t>p</a:t>
            </a:r>
            <a:r>
              <a:rPr lang="en-US" sz="2050" baseline="30000" dirty="0">
                <a:latin typeface="Arial"/>
                <a:cs typeface="Arial"/>
              </a:rPr>
              <a:t>6</a:t>
            </a:r>
            <a:r>
              <a:rPr lang="en-US" sz="2050" dirty="0">
                <a:latin typeface="Arial"/>
                <a:cs typeface="Arial"/>
              </a:rPr>
              <a:t> but different nuclear charges; that is, they are isoelectronic. </a:t>
            </a:r>
            <a:r>
              <a:rPr lang="en-US" sz="2050" dirty="0">
                <a:solidFill>
                  <a:schemeClr val="accent5">
                    <a:lumMod val="75000"/>
                  </a:schemeClr>
                </a:solidFill>
                <a:latin typeface="Arial"/>
                <a:cs typeface="Arial"/>
              </a:rPr>
              <a:t>Isoelectronic</a:t>
            </a:r>
            <a:r>
              <a:rPr lang="en-US" sz="2050" dirty="0">
                <a:latin typeface="Arial"/>
                <a:cs typeface="Arial"/>
              </a:rPr>
              <a:t> </a:t>
            </a:r>
            <a:r>
              <a:rPr lang="en-US" sz="2050" i="1" dirty="0">
                <a:latin typeface="Arial"/>
                <a:cs typeface="Arial"/>
              </a:rPr>
              <a:t>refers to different species having the same number and configuration of electrons. </a:t>
            </a:r>
          </a:p>
          <a:p>
            <a:pPr>
              <a:lnSpc>
                <a:spcPct val="110000"/>
              </a:lnSpc>
            </a:pPr>
            <a:endParaRPr lang="en-US" sz="2050" i="1" dirty="0">
              <a:latin typeface="Arial"/>
              <a:cs typeface="Arial"/>
            </a:endParaRPr>
          </a:p>
          <a:p>
            <a:pPr>
              <a:lnSpc>
                <a:spcPct val="110000"/>
              </a:lnSpc>
            </a:pPr>
            <a:r>
              <a:rPr lang="en-US" sz="2050" dirty="0">
                <a:latin typeface="Arial"/>
                <a:cs typeface="Arial"/>
              </a:rPr>
              <a:t>To understand the decrease in radius from Na</a:t>
            </a:r>
            <a:r>
              <a:rPr lang="en-US" sz="2050" baseline="30000" dirty="0">
                <a:latin typeface="Arial"/>
                <a:cs typeface="Arial"/>
              </a:rPr>
              <a:t>+</a:t>
            </a:r>
            <a:r>
              <a:rPr lang="en-US" sz="2050" dirty="0">
                <a:latin typeface="Arial"/>
                <a:cs typeface="Arial"/>
              </a:rPr>
              <a:t> to Al</a:t>
            </a:r>
            <a:r>
              <a:rPr lang="en-US" sz="2050" baseline="30000" dirty="0">
                <a:latin typeface="Arial"/>
                <a:cs typeface="Arial"/>
              </a:rPr>
              <a:t>3+</a:t>
            </a:r>
            <a:r>
              <a:rPr lang="en-US" sz="2050" dirty="0">
                <a:latin typeface="Arial"/>
                <a:cs typeface="Arial"/>
              </a:rPr>
              <a:t>, imagine the nuclear charge (atomic number) of Na</a:t>
            </a:r>
            <a:r>
              <a:rPr lang="en-US" sz="2050" baseline="30000" dirty="0">
                <a:latin typeface="Arial"/>
                <a:cs typeface="Arial"/>
              </a:rPr>
              <a:t>+</a:t>
            </a:r>
            <a:r>
              <a:rPr lang="en-US" sz="2050" dirty="0">
                <a:latin typeface="Arial"/>
                <a:cs typeface="Arial"/>
              </a:rPr>
              <a:t> to increase. With each increase of charge, the orbitals contract due to the greater attractive force of the nucleus. Thus, in any isoelectronic sequence of atomic ions, the ionic radius decreases with increasing atomic number.</a:t>
            </a:r>
          </a:p>
        </p:txBody>
      </p:sp>
      <p:pic>
        <p:nvPicPr>
          <p:cNvPr id="7" name="Picture 6"/>
          <p:cNvPicPr>
            <a:picLocks noChangeAspect="1"/>
          </p:cNvPicPr>
          <p:nvPr/>
        </p:nvPicPr>
        <p:blipFill>
          <a:blip r:embed="rId2"/>
          <a:stretch>
            <a:fillRect/>
          </a:stretch>
        </p:blipFill>
        <p:spPr>
          <a:xfrm>
            <a:off x="2014563" y="1687100"/>
            <a:ext cx="4919622" cy="814038"/>
          </a:xfrm>
          <a:prstGeom prst="rect">
            <a:avLst/>
          </a:prstGeom>
        </p:spPr>
      </p:pic>
    </p:spTree>
    <p:extLst>
      <p:ext uri="{BB962C8B-B14F-4D97-AF65-F5344CB8AC3E}">
        <p14:creationId xmlns:p14="http://schemas.microsoft.com/office/powerpoint/2010/main" val="194931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5777" y="1452220"/>
            <a:ext cx="8562875" cy="5174688"/>
          </a:xfrm>
          <a:prstGeom prst="rect">
            <a:avLst/>
          </a:prstGeom>
        </p:spPr>
      </p:pic>
      <p:sp>
        <p:nvSpPr>
          <p:cNvPr id="5"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Potential-energy curve for H</a:t>
            </a:r>
            <a:r>
              <a:rPr lang="en-US" sz="3600" baseline="-25000" dirty="0">
                <a:solidFill>
                  <a:srgbClr val="008000"/>
                </a:solidFill>
                <a:latin typeface="Arial"/>
                <a:cs typeface="Arial"/>
              </a:rPr>
              <a:t>2</a:t>
            </a:r>
          </a:p>
        </p:txBody>
      </p:sp>
    </p:spTree>
    <p:extLst>
      <p:ext uri="{BB962C8B-B14F-4D97-AF65-F5344CB8AC3E}">
        <p14:creationId xmlns:p14="http://schemas.microsoft.com/office/powerpoint/2010/main" val="3190203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12657</TotalTime>
  <Words>2751</Words>
  <Application>Microsoft Office PowerPoint</Application>
  <PresentationFormat>On-screen Show (4:3)</PresentationFormat>
  <Paragraphs>205</Paragraphs>
  <Slides>56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Calibri</vt:lpstr>
      <vt:lpstr>Office Theme</vt:lpstr>
      <vt:lpstr>Ionic and Covalent Bonding</vt:lpstr>
      <vt:lpstr>Ionic Bonds</vt:lpstr>
      <vt:lpstr>Lattice Energies from the Born–Haber Cycle</vt:lpstr>
      <vt:lpstr>PowerPoint Presentation</vt:lpstr>
      <vt:lpstr>Ionic Radii</vt:lpstr>
      <vt:lpstr>PowerPoint Presentation</vt:lpstr>
      <vt:lpstr>PowerPoint Presentation</vt:lpstr>
      <vt:lpstr>Isoelectronic Species</vt:lpstr>
      <vt:lpstr>Potential-energy curve for H2</vt:lpstr>
      <vt:lpstr>Lewis Formulas</vt:lpstr>
      <vt:lpstr>Polar Covalent Bonds; Electronegativity</vt:lpstr>
      <vt:lpstr>Octet Rule</vt:lpstr>
      <vt:lpstr>Exception to the Octet Rule</vt:lpstr>
      <vt:lpstr>Delocalized Bonding: Resonance</vt:lpstr>
      <vt:lpstr>Metals: Extreme Examples of Delocalized Bonding</vt:lpstr>
      <vt:lpstr>Bond Length and Bond Order</vt:lpstr>
      <vt:lpstr>Bond Energy</vt:lpstr>
      <vt:lpstr>Molecular Geometry and Chemical Bonding Theory </vt:lpstr>
      <vt:lpstr>The Valence-Shell Electron-Pair Repulsion (VSEPR) Model</vt:lpstr>
      <vt:lpstr>Arrangement of Electron Pairs About an Atom</vt:lpstr>
      <vt:lpstr>Arrangement of Electron Pairs About an Atom</vt:lpstr>
      <vt:lpstr>Steps in the Prediction of Geometry by the VSEPR Model </vt:lpstr>
      <vt:lpstr>Tetrahedral Arrangement</vt:lpstr>
      <vt:lpstr>PowerPoint Presentation</vt:lpstr>
      <vt:lpstr>Predicting Molecular Geometries</vt:lpstr>
      <vt:lpstr>Bond Angles and the Effect of Lone Pairs</vt:lpstr>
      <vt:lpstr>Central Atom with Five Valence-Shell Electron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Bond Order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Ionic and Covalent Bonding</dc:title>
  <dc:creator>Shafiul Azam</dc:creator>
  <cp:lastModifiedBy>User</cp:lastModifiedBy>
  <cp:revision>49</cp:revision>
  <dcterms:created xsi:type="dcterms:W3CDTF">2014-10-26T16:03:41Z</dcterms:created>
  <dcterms:modified xsi:type="dcterms:W3CDTF">2022-06-28T09:24:04Z</dcterms:modified>
</cp:coreProperties>
</file>